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7" r:id="rId1"/>
  </p:sldMasterIdLst>
  <p:notesMasterIdLst>
    <p:notesMasterId r:id="rId25"/>
  </p:notesMasterIdLst>
  <p:sldIdLst>
    <p:sldId id="257" r:id="rId2"/>
    <p:sldId id="276" r:id="rId3"/>
    <p:sldId id="277" r:id="rId4"/>
    <p:sldId id="278" r:id="rId5"/>
    <p:sldId id="312" r:id="rId6"/>
    <p:sldId id="280" r:id="rId7"/>
    <p:sldId id="281" r:id="rId8"/>
    <p:sldId id="314" r:id="rId9"/>
    <p:sldId id="291" r:id="rId10"/>
    <p:sldId id="293" r:id="rId11"/>
    <p:sldId id="296" r:id="rId12"/>
    <p:sldId id="297" r:id="rId13"/>
    <p:sldId id="279" r:id="rId14"/>
    <p:sldId id="287" r:id="rId15"/>
    <p:sldId id="316" r:id="rId16"/>
    <p:sldId id="282" r:id="rId17"/>
    <p:sldId id="311" r:id="rId18"/>
    <p:sldId id="315" r:id="rId19"/>
    <p:sldId id="298" r:id="rId20"/>
    <p:sldId id="300" r:id="rId21"/>
    <p:sldId id="301" r:id="rId22"/>
    <p:sldId id="303" r:id="rId23"/>
    <p:sldId id="302" r:id="rId24"/>
  </p:sldIdLst>
  <p:sldSz cx="9144000" cy="5143500" type="screen16x9"/>
  <p:notesSz cx="6858000" cy="9144000"/>
  <p:embeddedFontLst>
    <p:embeddedFont>
      <p:font typeface="Antic" pitchFamily="2" charset="77"/>
      <p:regular r:id="rId26"/>
    </p:embeddedFont>
    <p:embeddedFont>
      <p:font typeface="Anton" pitchFamily="2" charset="77"/>
      <p:regular r:id="rId27"/>
    </p:embeddedFont>
    <p:embeddedFont>
      <p:font typeface="Fira Sans Extra Condensed Medium" panose="020B0603050000020004" pitchFamily="34" charset="0"/>
      <p:regular r:id="rId28"/>
      <p:bold r:id="rId29"/>
      <p:italic r:id="rId30"/>
      <p:boldItalic r:id="rId31"/>
    </p:embeddedFont>
    <p:embeddedFont>
      <p:font typeface="Pathway Gothic One" panose="02000506050000020004" pitchFamily="2" charset="77"/>
      <p:regular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3240">
          <p15:clr>
            <a:srgbClr val="9AA0A6"/>
          </p15:clr>
        </p15:guide>
        <p15:guide id="2" orient="horz">
          <p15:clr>
            <a:srgbClr val="9AA0A6"/>
          </p15:clr>
        </p15:guide>
        <p15:guide id="3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1E7FDB1-CA6D-40A1-A2DF-8A023ACB1283}">
  <a:tblStyle styleId="{51E7FDB1-CA6D-40A1-A2DF-8A023ACB1283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808"/>
    <p:restoredTop sz="88235"/>
  </p:normalViewPr>
  <p:slideViewPr>
    <p:cSldViewPr snapToGrid="0">
      <p:cViewPr>
        <p:scale>
          <a:sx n="144" d="100"/>
          <a:sy n="144" d="100"/>
        </p:scale>
        <p:origin x="200" y="32"/>
      </p:cViewPr>
      <p:guideLst>
        <p:guide orient="horz" pos="3240"/>
        <p:guide orient="horz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1" name="Google Shape;13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152780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117738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969991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1" name="Google Shape;13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08286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1" name="Google Shape;13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CA" sz="1100" dirty="0">
                <a:latin typeface="Pathway Gothic One"/>
                <a:sym typeface="Pathway Gothic One"/>
              </a:rPr>
              <a:t>The ratio is the highest in exotic fruits and vegetables(2.54)  and lowest in  organic drinks(2.35) 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638264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1" name="Google Shape;13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788043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1" name="Google Shape;13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/>
              <a:t>3011 customers are in urban</a:t>
            </a:r>
            <a:r>
              <a:rPr lang="zh-CN" altLang="en-US" dirty="0"/>
              <a:t>，</a:t>
            </a:r>
            <a:r>
              <a:rPr lang="en-US" altLang="zh-CN" dirty="0"/>
              <a:t>1468 are in rural areas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393488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E89C0CB0-9C1D-1A4A-9150-F646CB5234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1" name="Google Shape;13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94322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B5112A7D-C992-464A-8599-8E498EAA42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Y-axis : sum of squared error 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1" name="Google Shape;13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710159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1" name="Google Shape;13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89944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1" name="Google Shape;13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24653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65274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1" name="Google Shape;13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009231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1" name="Google Shape;13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1" indent="-342900">
              <a:buFont typeface="Arial" panose="020B0604020202020204" pitchFamily="34" charset="0"/>
              <a:buChar char="•"/>
            </a:pPr>
            <a:endParaRPr lang="en-CA" sz="2000" dirty="0">
              <a:latin typeface="Pathway Gothic One"/>
              <a:sym typeface="Pathway Gothic One"/>
            </a:endParaRPr>
          </a:p>
        </p:txBody>
      </p:sp>
    </p:spTree>
    <p:extLst>
      <p:ext uri="{BB962C8B-B14F-4D97-AF65-F5344CB8AC3E}">
        <p14:creationId xmlns:p14="http://schemas.microsoft.com/office/powerpoint/2010/main" val="23321312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1" name="Google Shape;13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1" indent="-342900">
              <a:buFont typeface="Arial" panose="020B0604020202020204" pitchFamily="34" charset="0"/>
              <a:buChar char="•"/>
            </a:pPr>
            <a:endParaRPr lang="en-CA" sz="2000" dirty="0">
              <a:latin typeface="Pathway Gothic One"/>
              <a:sym typeface="Pathway Gothic One"/>
            </a:endParaRPr>
          </a:p>
        </p:txBody>
      </p:sp>
    </p:spTree>
    <p:extLst>
      <p:ext uri="{BB962C8B-B14F-4D97-AF65-F5344CB8AC3E}">
        <p14:creationId xmlns:p14="http://schemas.microsoft.com/office/powerpoint/2010/main" val="20581609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”NA” category in neighbor is farther from other categories compared to income and age group</a:t>
            </a:r>
          </a:p>
          <a:p>
            <a:r>
              <a:rPr lang="en-US" dirty="0"/>
              <a:t>“pad’ fill in </a:t>
            </a:r>
            <a:r>
              <a:rPr lang="en-US" dirty="0" err="1"/>
              <a:t>NaNs</a:t>
            </a:r>
            <a:r>
              <a:rPr lang="en-US" dirty="0"/>
              <a:t> using existing values </a:t>
            </a:r>
          </a:p>
          <a:p>
            <a:endParaRPr lang="en-US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CA" sz="2000" dirty="0">
                <a:latin typeface="Pathway Gothic One"/>
                <a:sym typeface="Pathway Gothic One"/>
              </a:rPr>
              <a:t>leave the missing categories as separate categories  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CA" sz="2000" dirty="0">
                <a:latin typeface="Pathway Gothic One"/>
                <a:sym typeface="Pathway Gothic One"/>
              </a:rPr>
              <a:t>Missing Percentage: Life Stage(13%), Age Group(10.26%), Income Group(9.96%), Life Style(24.98%), Neighborhood(10.42%) </a:t>
            </a:r>
          </a:p>
          <a:p>
            <a:pPr marL="3429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20204" pitchFamily="34" charset="0"/>
              <a:buChar char="•"/>
              <a:tabLst/>
              <a:defRPr/>
            </a:pPr>
            <a:r>
              <a:rPr lang="en-CA" sz="2000" dirty="0">
                <a:latin typeface="Pathway Gothic One"/>
                <a:sym typeface="Pathway Gothic One"/>
              </a:rPr>
              <a:t>No overlap between the group &lt;$50000 and &lt;$40000, therefore, substitute &lt;$50000 with $40000 - $50000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83297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1">
  <p:cSld name="CUSTOM_7_1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ctrTitle"/>
          </p:nvPr>
        </p:nvSpPr>
        <p:spPr>
          <a:xfrm>
            <a:off x="610875" y="1856100"/>
            <a:ext cx="1463700" cy="14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1">
  <p:cSld name="CUSTOM_10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9"/>
          <p:cNvSpPr txBox="1">
            <a:spLocks noGrp="1"/>
          </p:cNvSpPr>
          <p:nvPr>
            <p:ph type="body" idx="1"/>
          </p:nvPr>
        </p:nvSpPr>
        <p:spPr>
          <a:xfrm>
            <a:off x="1208592" y="1753800"/>
            <a:ext cx="3446700" cy="14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85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Char char="●"/>
              <a:defRPr sz="900">
                <a:solidFill>
                  <a:schemeClr val="accent2"/>
                </a:solidFill>
              </a:defRPr>
            </a:lvl1pPr>
            <a:lvl2pPr marL="914400" lvl="1" indent="-2857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900"/>
              <a:buChar char="○"/>
              <a:defRPr sz="900">
                <a:solidFill>
                  <a:schemeClr val="accent2"/>
                </a:solidFill>
              </a:defRPr>
            </a:lvl2pPr>
            <a:lvl3pPr marL="1371600" lvl="2" indent="-2857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900"/>
              <a:buChar char="■"/>
              <a:defRPr sz="900">
                <a:solidFill>
                  <a:schemeClr val="accent2"/>
                </a:solidFill>
              </a:defRPr>
            </a:lvl3pPr>
            <a:lvl4pPr marL="1828800" lvl="3" indent="-2857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900"/>
              <a:buChar char="●"/>
              <a:defRPr sz="900">
                <a:solidFill>
                  <a:schemeClr val="accent2"/>
                </a:solidFill>
              </a:defRPr>
            </a:lvl4pPr>
            <a:lvl5pPr marL="2286000" lvl="4" indent="-2857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900"/>
              <a:buChar char="○"/>
              <a:defRPr sz="900">
                <a:solidFill>
                  <a:schemeClr val="accent2"/>
                </a:solidFill>
              </a:defRPr>
            </a:lvl5pPr>
            <a:lvl6pPr marL="2743200" lvl="5" indent="-2857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900"/>
              <a:buChar char="■"/>
              <a:defRPr sz="900">
                <a:solidFill>
                  <a:schemeClr val="accent2"/>
                </a:solidFill>
              </a:defRPr>
            </a:lvl6pPr>
            <a:lvl7pPr marL="3200400" lvl="6" indent="-2857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900"/>
              <a:buChar char="●"/>
              <a:defRPr sz="900">
                <a:solidFill>
                  <a:schemeClr val="accent2"/>
                </a:solidFill>
              </a:defRPr>
            </a:lvl7pPr>
            <a:lvl8pPr marL="3657600" lvl="7" indent="-2857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900"/>
              <a:buChar char="○"/>
              <a:defRPr sz="900">
                <a:solidFill>
                  <a:schemeClr val="accent2"/>
                </a:solidFill>
              </a:defRPr>
            </a:lvl8pPr>
            <a:lvl9pPr marL="4114800" lvl="8" indent="-28575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900"/>
              <a:buChar char="■"/>
              <a:defRPr sz="9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17" name="Google Shape;117;p19"/>
          <p:cNvSpPr txBox="1">
            <a:spLocks noGrp="1"/>
          </p:cNvSpPr>
          <p:nvPr>
            <p:ph type="ctrTitle"/>
          </p:nvPr>
        </p:nvSpPr>
        <p:spPr>
          <a:xfrm>
            <a:off x="619900" y="134800"/>
            <a:ext cx="7904100" cy="85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18" name="Google Shape;118;p19"/>
          <p:cNvSpPr txBox="1">
            <a:spLocks noGrp="1"/>
          </p:cNvSpPr>
          <p:nvPr>
            <p:ph type="body" idx="2"/>
          </p:nvPr>
        </p:nvSpPr>
        <p:spPr>
          <a:xfrm>
            <a:off x="4488708" y="1753800"/>
            <a:ext cx="3446700" cy="14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85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Char char="●"/>
              <a:defRPr sz="900">
                <a:solidFill>
                  <a:schemeClr val="accent2"/>
                </a:solidFill>
              </a:defRPr>
            </a:lvl1pPr>
            <a:lvl2pPr marL="914400" lvl="1" indent="-2857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900"/>
              <a:buChar char="○"/>
              <a:defRPr sz="900">
                <a:solidFill>
                  <a:schemeClr val="accent2"/>
                </a:solidFill>
              </a:defRPr>
            </a:lvl2pPr>
            <a:lvl3pPr marL="1371600" lvl="2" indent="-2857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900"/>
              <a:buChar char="■"/>
              <a:defRPr sz="900">
                <a:solidFill>
                  <a:schemeClr val="accent2"/>
                </a:solidFill>
              </a:defRPr>
            </a:lvl3pPr>
            <a:lvl4pPr marL="1828800" lvl="3" indent="-2857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900"/>
              <a:buChar char="●"/>
              <a:defRPr sz="900">
                <a:solidFill>
                  <a:schemeClr val="accent2"/>
                </a:solidFill>
              </a:defRPr>
            </a:lvl4pPr>
            <a:lvl5pPr marL="2286000" lvl="4" indent="-2857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900"/>
              <a:buChar char="○"/>
              <a:defRPr sz="900">
                <a:solidFill>
                  <a:schemeClr val="accent2"/>
                </a:solidFill>
              </a:defRPr>
            </a:lvl5pPr>
            <a:lvl6pPr marL="2743200" lvl="5" indent="-2857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900"/>
              <a:buChar char="■"/>
              <a:defRPr sz="900">
                <a:solidFill>
                  <a:schemeClr val="accent2"/>
                </a:solidFill>
              </a:defRPr>
            </a:lvl6pPr>
            <a:lvl7pPr marL="3200400" lvl="6" indent="-2857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900"/>
              <a:buChar char="●"/>
              <a:defRPr sz="900">
                <a:solidFill>
                  <a:schemeClr val="accent2"/>
                </a:solidFill>
              </a:defRPr>
            </a:lvl7pPr>
            <a:lvl8pPr marL="3657600" lvl="7" indent="-2857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900"/>
              <a:buChar char="○"/>
              <a:defRPr sz="900">
                <a:solidFill>
                  <a:schemeClr val="accent2"/>
                </a:solidFill>
              </a:defRPr>
            </a:lvl8pPr>
            <a:lvl9pPr marL="4114800" lvl="8" indent="-28575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900"/>
              <a:buChar char="■"/>
              <a:defRPr sz="9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19" name="Google Shape;119;p19"/>
          <p:cNvSpPr txBox="1">
            <a:spLocks noGrp="1"/>
          </p:cNvSpPr>
          <p:nvPr>
            <p:ph type="subTitle" idx="3"/>
          </p:nvPr>
        </p:nvSpPr>
        <p:spPr>
          <a:xfrm>
            <a:off x="2487550" y="871275"/>
            <a:ext cx="4168800" cy="85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chemeClr val="accent2"/>
                </a:solidFill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chemeClr val="accent2"/>
                </a:solidFill>
              </a:defRPr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chemeClr val="accent2"/>
                </a:solidFill>
              </a:defRPr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chemeClr val="accent2"/>
                </a:solidFill>
              </a:defRPr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chemeClr val="accent2"/>
                </a:solidFill>
              </a:defRPr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chemeClr val="accent2"/>
                </a:solidFill>
              </a:defRPr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chemeClr val="accent2"/>
                </a:solidFill>
              </a:defRPr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chemeClr val="accent2"/>
                </a:solidFill>
              </a:defRPr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CUSTOM_14">
    <p:bg>
      <p:bgPr>
        <a:noFill/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4">
  <p:cSld name="CUSTOM_6">
    <p:bg>
      <p:bgPr>
        <a:solidFill>
          <a:schemeClr val="lt1"/>
        </a:solid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"/>
          <p:cNvSpPr txBox="1">
            <a:spLocks noGrp="1"/>
          </p:cNvSpPr>
          <p:nvPr>
            <p:ph type="ctrTitle"/>
          </p:nvPr>
        </p:nvSpPr>
        <p:spPr>
          <a:xfrm>
            <a:off x="619900" y="134800"/>
            <a:ext cx="7904100" cy="85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_1">
    <p:bg>
      <p:bgPr>
        <a:solidFill>
          <a:schemeClr val="lt1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2"/>
          <p:cNvSpPr txBox="1">
            <a:spLocks noGrp="1"/>
          </p:cNvSpPr>
          <p:nvPr>
            <p:ph type="ctrTitle"/>
          </p:nvPr>
        </p:nvSpPr>
        <p:spPr>
          <a:xfrm flipH="1">
            <a:off x="6076197" y="1215553"/>
            <a:ext cx="3067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75" name="Google Shape;75;p12"/>
          <p:cNvSpPr txBox="1">
            <a:spLocks noGrp="1"/>
          </p:cNvSpPr>
          <p:nvPr>
            <p:ph type="ctrTitle" idx="2"/>
          </p:nvPr>
        </p:nvSpPr>
        <p:spPr>
          <a:xfrm flipH="1">
            <a:off x="6076197" y="2307878"/>
            <a:ext cx="3067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ctrTitle" idx="3"/>
          </p:nvPr>
        </p:nvSpPr>
        <p:spPr>
          <a:xfrm flipH="1">
            <a:off x="6076197" y="3400203"/>
            <a:ext cx="3067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ctrTitle" idx="4"/>
          </p:nvPr>
        </p:nvSpPr>
        <p:spPr>
          <a:xfrm>
            <a:off x="0" y="3400203"/>
            <a:ext cx="29991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ctrTitle" idx="5"/>
          </p:nvPr>
        </p:nvSpPr>
        <p:spPr>
          <a:xfrm>
            <a:off x="0" y="2307878"/>
            <a:ext cx="29991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ctrTitle" idx="6"/>
          </p:nvPr>
        </p:nvSpPr>
        <p:spPr>
          <a:xfrm>
            <a:off x="2828250" y="139192"/>
            <a:ext cx="3487500" cy="85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ctrTitle" idx="7"/>
          </p:nvPr>
        </p:nvSpPr>
        <p:spPr>
          <a:xfrm>
            <a:off x="0" y="1215553"/>
            <a:ext cx="29991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subTitle" idx="1"/>
          </p:nvPr>
        </p:nvSpPr>
        <p:spPr>
          <a:xfrm>
            <a:off x="1092475" y="1640947"/>
            <a:ext cx="1906500" cy="6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title" idx="8"/>
          </p:nvPr>
        </p:nvSpPr>
        <p:spPr>
          <a:xfrm>
            <a:off x="3504446" y="1235300"/>
            <a:ext cx="11610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24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24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24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24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24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24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24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24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subTitle" idx="9"/>
          </p:nvPr>
        </p:nvSpPr>
        <p:spPr>
          <a:xfrm>
            <a:off x="1092475" y="2733272"/>
            <a:ext cx="1906500" cy="6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4" name="Google Shape;84;p12"/>
          <p:cNvSpPr txBox="1">
            <a:spLocks noGrp="1"/>
          </p:cNvSpPr>
          <p:nvPr>
            <p:ph type="title" idx="13"/>
          </p:nvPr>
        </p:nvSpPr>
        <p:spPr>
          <a:xfrm>
            <a:off x="3504446" y="2327625"/>
            <a:ext cx="11610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24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24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24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24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24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24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24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24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85" name="Google Shape;85;p12"/>
          <p:cNvSpPr txBox="1">
            <a:spLocks noGrp="1"/>
          </p:cNvSpPr>
          <p:nvPr>
            <p:ph type="subTitle" idx="14"/>
          </p:nvPr>
        </p:nvSpPr>
        <p:spPr>
          <a:xfrm>
            <a:off x="1092475" y="3825597"/>
            <a:ext cx="1906500" cy="6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6" name="Google Shape;86;p12"/>
          <p:cNvSpPr txBox="1">
            <a:spLocks noGrp="1"/>
          </p:cNvSpPr>
          <p:nvPr>
            <p:ph type="title" idx="15"/>
          </p:nvPr>
        </p:nvSpPr>
        <p:spPr>
          <a:xfrm>
            <a:off x="3504446" y="3419950"/>
            <a:ext cx="11610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24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24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24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24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24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24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24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24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87" name="Google Shape;87;p12"/>
          <p:cNvSpPr txBox="1">
            <a:spLocks noGrp="1"/>
          </p:cNvSpPr>
          <p:nvPr>
            <p:ph type="subTitle" idx="16"/>
          </p:nvPr>
        </p:nvSpPr>
        <p:spPr>
          <a:xfrm flipH="1">
            <a:off x="6076237" y="1640947"/>
            <a:ext cx="1906500" cy="6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8" name="Google Shape;88;p12"/>
          <p:cNvSpPr txBox="1">
            <a:spLocks noGrp="1"/>
          </p:cNvSpPr>
          <p:nvPr>
            <p:ph type="title" idx="17"/>
          </p:nvPr>
        </p:nvSpPr>
        <p:spPr>
          <a:xfrm flipH="1">
            <a:off x="4479345" y="1235300"/>
            <a:ext cx="11610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24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24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24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24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24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24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24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24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89" name="Google Shape;89;p12"/>
          <p:cNvSpPr txBox="1">
            <a:spLocks noGrp="1"/>
          </p:cNvSpPr>
          <p:nvPr>
            <p:ph type="subTitle" idx="18"/>
          </p:nvPr>
        </p:nvSpPr>
        <p:spPr>
          <a:xfrm flipH="1">
            <a:off x="6076237" y="2733272"/>
            <a:ext cx="1906500" cy="6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90" name="Google Shape;90;p12"/>
          <p:cNvSpPr txBox="1">
            <a:spLocks noGrp="1"/>
          </p:cNvSpPr>
          <p:nvPr>
            <p:ph type="title" idx="19"/>
          </p:nvPr>
        </p:nvSpPr>
        <p:spPr>
          <a:xfrm flipH="1">
            <a:off x="4479345" y="2327625"/>
            <a:ext cx="11610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24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24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24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24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24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24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24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24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91" name="Google Shape;91;p12"/>
          <p:cNvSpPr txBox="1">
            <a:spLocks noGrp="1"/>
          </p:cNvSpPr>
          <p:nvPr>
            <p:ph type="subTitle" idx="20"/>
          </p:nvPr>
        </p:nvSpPr>
        <p:spPr>
          <a:xfrm flipH="1">
            <a:off x="6076237" y="3825597"/>
            <a:ext cx="1906500" cy="6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92" name="Google Shape;92;p12"/>
          <p:cNvSpPr txBox="1">
            <a:spLocks noGrp="1"/>
          </p:cNvSpPr>
          <p:nvPr>
            <p:ph type="title" idx="21"/>
          </p:nvPr>
        </p:nvSpPr>
        <p:spPr>
          <a:xfrm flipH="1">
            <a:off x="4479345" y="3419950"/>
            <a:ext cx="11610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24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24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24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24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24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24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24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Fira Sans Extra Condensed Medium"/>
              <a:buNone/>
              <a:defRPr sz="24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20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13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/>
          <p:nvPr/>
        </p:nvSpPr>
        <p:spPr>
          <a:xfrm>
            <a:off x="2585325" y="3088925"/>
            <a:ext cx="2239200" cy="219900"/>
          </a:xfrm>
          <a:prstGeom prst="rect">
            <a:avLst/>
          </a:prstGeom>
          <a:solidFill>
            <a:srgbClr val="8687D1">
              <a:alpha val="5294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14"/>
          <p:cNvSpPr txBox="1">
            <a:spLocks noGrp="1"/>
          </p:cNvSpPr>
          <p:nvPr>
            <p:ph type="subTitle" idx="1"/>
          </p:nvPr>
        </p:nvSpPr>
        <p:spPr>
          <a:xfrm>
            <a:off x="1139375" y="1780575"/>
            <a:ext cx="2564400" cy="6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accent2"/>
                </a:solidFill>
              </a:defRPr>
            </a:lvl1pPr>
            <a:lvl2pPr lvl="1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chemeClr val="accent2"/>
                </a:solidFill>
              </a:defRPr>
            </a:lvl2pPr>
            <a:lvl3pPr lvl="2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chemeClr val="accent2"/>
                </a:solidFill>
              </a:defRPr>
            </a:lvl3pPr>
            <a:lvl4pPr lvl="3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chemeClr val="accent2"/>
                </a:solidFill>
              </a:defRPr>
            </a:lvl4pPr>
            <a:lvl5pPr lvl="4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chemeClr val="accent2"/>
                </a:solidFill>
              </a:defRPr>
            </a:lvl5pPr>
            <a:lvl6pPr lvl="5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chemeClr val="accent2"/>
                </a:solidFill>
              </a:defRPr>
            </a:lvl6pPr>
            <a:lvl7pPr lvl="6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chemeClr val="accent2"/>
                </a:solidFill>
              </a:defRPr>
            </a:lvl7pPr>
            <a:lvl8pPr lvl="7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chemeClr val="accent2"/>
                </a:solidFill>
              </a:defRPr>
            </a:lvl8pPr>
            <a:lvl9pPr lvl="8" algn="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97" name="Google Shape;97;p14"/>
          <p:cNvSpPr txBox="1">
            <a:spLocks noGrp="1"/>
          </p:cNvSpPr>
          <p:nvPr>
            <p:ph type="subTitle" idx="2"/>
          </p:nvPr>
        </p:nvSpPr>
        <p:spPr>
          <a:xfrm>
            <a:off x="1882875" y="3013975"/>
            <a:ext cx="1821000" cy="2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rgbClr val="FFFFFF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1pPr>
            <a:lvl2pPr lvl="1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FFFFFF"/>
                </a:solidFill>
              </a:defRPr>
            </a:lvl2pPr>
            <a:lvl3pPr lvl="2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FFFFFF"/>
                </a:solidFill>
              </a:defRPr>
            </a:lvl3pPr>
            <a:lvl4pPr lvl="3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FFFFFF"/>
                </a:solidFill>
              </a:defRPr>
            </a:lvl4pPr>
            <a:lvl5pPr lvl="4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FFFFFF"/>
                </a:solidFill>
              </a:defRPr>
            </a:lvl5pPr>
            <a:lvl6pPr lvl="5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FFFFFF"/>
                </a:solidFill>
              </a:defRPr>
            </a:lvl6pPr>
            <a:lvl7pPr lvl="6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FFFFFF"/>
                </a:solidFill>
              </a:defRPr>
            </a:lvl7pPr>
            <a:lvl8pPr lvl="7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>
                <a:solidFill>
                  <a:srgbClr val="FFFFFF"/>
                </a:solidFill>
              </a:defRPr>
            </a:lvl8pPr>
            <a:lvl9pPr lvl="8" algn="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2">
  <p:cSld name="CUSTOM_16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 txBox="1">
            <a:spLocks noGrp="1"/>
          </p:cNvSpPr>
          <p:nvPr>
            <p:ph type="ctrTitle"/>
          </p:nvPr>
        </p:nvSpPr>
        <p:spPr>
          <a:xfrm>
            <a:off x="5270400" y="-450600"/>
            <a:ext cx="2412000" cy="14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3">
  <p:cSld name="CUSTOM_17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6"/>
          <p:cNvSpPr txBox="1">
            <a:spLocks noGrp="1"/>
          </p:cNvSpPr>
          <p:nvPr>
            <p:ph type="ctrTitle"/>
          </p:nvPr>
        </p:nvSpPr>
        <p:spPr>
          <a:xfrm>
            <a:off x="610875" y="-252099"/>
            <a:ext cx="2530500" cy="14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s">
  <p:cSld name="CUSTOM_6_3">
    <p:bg>
      <p:bgPr>
        <a:solidFill>
          <a:schemeClr val="lt1"/>
        </a:solid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7"/>
          <p:cNvSpPr txBox="1">
            <a:spLocks noGrp="1"/>
          </p:cNvSpPr>
          <p:nvPr>
            <p:ph type="ctrTitle"/>
          </p:nvPr>
        </p:nvSpPr>
        <p:spPr>
          <a:xfrm>
            <a:off x="619900" y="134800"/>
            <a:ext cx="7904100" cy="85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04" name="Google Shape;104;p17"/>
          <p:cNvSpPr txBox="1">
            <a:spLocks noGrp="1"/>
          </p:cNvSpPr>
          <p:nvPr>
            <p:ph type="ctrTitle" idx="2"/>
          </p:nvPr>
        </p:nvSpPr>
        <p:spPr>
          <a:xfrm>
            <a:off x="3067456" y="3556860"/>
            <a:ext cx="14406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105" name="Google Shape;105;p17"/>
          <p:cNvSpPr txBox="1">
            <a:spLocks noGrp="1"/>
          </p:cNvSpPr>
          <p:nvPr>
            <p:ph type="subTitle" idx="1"/>
          </p:nvPr>
        </p:nvSpPr>
        <p:spPr>
          <a:xfrm>
            <a:off x="3067456" y="3729392"/>
            <a:ext cx="1664100" cy="98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06" name="Google Shape;106;p17"/>
          <p:cNvSpPr txBox="1">
            <a:spLocks noGrp="1"/>
          </p:cNvSpPr>
          <p:nvPr>
            <p:ph type="ctrTitle" idx="3"/>
          </p:nvPr>
        </p:nvSpPr>
        <p:spPr>
          <a:xfrm>
            <a:off x="3067456" y="1949535"/>
            <a:ext cx="14406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107" name="Google Shape;107;p17"/>
          <p:cNvSpPr txBox="1">
            <a:spLocks noGrp="1"/>
          </p:cNvSpPr>
          <p:nvPr>
            <p:ph type="subTitle" idx="4"/>
          </p:nvPr>
        </p:nvSpPr>
        <p:spPr>
          <a:xfrm>
            <a:off x="3067456" y="2122072"/>
            <a:ext cx="1664100" cy="98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08" name="Google Shape;108;p17"/>
          <p:cNvSpPr txBox="1">
            <a:spLocks noGrp="1"/>
          </p:cNvSpPr>
          <p:nvPr>
            <p:ph type="ctrTitle" idx="5"/>
          </p:nvPr>
        </p:nvSpPr>
        <p:spPr>
          <a:xfrm>
            <a:off x="5785481" y="3556860"/>
            <a:ext cx="14406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109" name="Google Shape;109;p17"/>
          <p:cNvSpPr txBox="1">
            <a:spLocks noGrp="1"/>
          </p:cNvSpPr>
          <p:nvPr>
            <p:ph type="subTitle" idx="6"/>
          </p:nvPr>
        </p:nvSpPr>
        <p:spPr>
          <a:xfrm>
            <a:off x="5785481" y="3729392"/>
            <a:ext cx="1664100" cy="98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10" name="Google Shape;110;p17"/>
          <p:cNvSpPr txBox="1">
            <a:spLocks noGrp="1"/>
          </p:cNvSpPr>
          <p:nvPr>
            <p:ph type="ctrTitle" idx="7"/>
          </p:nvPr>
        </p:nvSpPr>
        <p:spPr>
          <a:xfrm>
            <a:off x="5785481" y="1949535"/>
            <a:ext cx="14406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18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111" name="Google Shape;111;p17"/>
          <p:cNvSpPr txBox="1">
            <a:spLocks noGrp="1"/>
          </p:cNvSpPr>
          <p:nvPr>
            <p:ph type="subTitle" idx="8"/>
          </p:nvPr>
        </p:nvSpPr>
        <p:spPr>
          <a:xfrm>
            <a:off x="5785481" y="2122072"/>
            <a:ext cx="1664100" cy="98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None/>
              <a:defRPr sz="10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title">
  <p:cSld name="CUSTOM_6_1_2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8"/>
          <p:cNvSpPr txBox="1">
            <a:spLocks noGrp="1"/>
          </p:cNvSpPr>
          <p:nvPr>
            <p:ph type="subTitle" idx="1"/>
          </p:nvPr>
        </p:nvSpPr>
        <p:spPr>
          <a:xfrm>
            <a:off x="2795250" y="1792450"/>
            <a:ext cx="3553500" cy="16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18"/>
          <p:cNvSpPr txBox="1">
            <a:spLocks noGrp="1"/>
          </p:cNvSpPr>
          <p:nvPr>
            <p:ph type="ctrTitle"/>
          </p:nvPr>
        </p:nvSpPr>
        <p:spPr>
          <a:xfrm>
            <a:off x="619900" y="134800"/>
            <a:ext cx="7904100" cy="85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None/>
              <a:defRPr sz="11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A7B17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Pathway Gothic One"/>
              <a:buNone/>
              <a:defRPr sz="2800" b="0" i="0" u="none" strike="noStrike" cap="none">
                <a:solidFill>
                  <a:schemeClr val="accent2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nton"/>
              <a:buNone/>
              <a:defRPr sz="2800" b="0" i="0" u="none" strike="noStrike" cap="none"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nton"/>
              <a:buNone/>
              <a:defRPr sz="2800" b="0" i="0" u="none" strike="noStrike" cap="none"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nton"/>
              <a:buNone/>
              <a:defRPr sz="2800" b="0" i="0" u="none" strike="noStrike" cap="none"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nton"/>
              <a:buNone/>
              <a:defRPr sz="2800" b="0" i="0" u="none" strike="noStrike" cap="none"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nton"/>
              <a:buNone/>
              <a:defRPr sz="2800" b="0" i="0" u="none" strike="noStrike" cap="none"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nton"/>
              <a:buNone/>
              <a:defRPr sz="2800" b="0" i="0" u="none" strike="noStrike" cap="none"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nton"/>
              <a:buNone/>
              <a:defRPr sz="2800" b="0" i="0" u="none" strike="noStrike" cap="none"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nton"/>
              <a:buNone/>
              <a:defRPr sz="2800" b="0" i="0" u="none" strike="noStrike" cap="none">
                <a:solidFill>
                  <a:schemeClr val="accent2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ntic"/>
              <a:buChar char="●"/>
              <a:defRPr sz="1200" b="0" i="0" u="none" strike="noStrike" cap="none">
                <a:solidFill>
                  <a:schemeClr val="accent2"/>
                </a:solidFill>
                <a:latin typeface="Antic"/>
                <a:ea typeface="Antic"/>
                <a:cs typeface="Antic"/>
                <a:sym typeface="Antic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ntic"/>
              <a:buChar char="○"/>
              <a:defRPr sz="1200" b="0" i="0" u="none" strike="noStrike" cap="none">
                <a:solidFill>
                  <a:schemeClr val="accent2"/>
                </a:solidFill>
                <a:latin typeface="Antic"/>
                <a:ea typeface="Antic"/>
                <a:cs typeface="Antic"/>
                <a:sym typeface="Antic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ntic"/>
              <a:buChar char="■"/>
              <a:defRPr sz="1200" b="0" i="0" u="none" strike="noStrike" cap="none">
                <a:solidFill>
                  <a:schemeClr val="accent2"/>
                </a:solidFill>
                <a:latin typeface="Antic"/>
                <a:ea typeface="Antic"/>
                <a:cs typeface="Antic"/>
                <a:sym typeface="Antic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ntic"/>
              <a:buChar char="●"/>
              <a:defRPr sz="1200" b="0" i="0" u="none" strike="noStrike" cap="none">
                <a:solidFill>
                  <a:schemeClr val="accent2"/>
                </a:solidFill>
                <a:latin typeface="Antic"/>
                <a:ea typeface="Antic"/>
                <a:cs typeface="Antic"/>
                <a:sym typeface="Antic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ntic"/>
              <a:buChar char="○"/>
              <a:defRPr sz="1200" b="0" i="0" u="none" strike="noStrike" cap="none">
                <a:solidFill>
                  <a:schemeClr val="accent2"/>
                </a:solidFill>
                <a:latin typeface="Antic"/>
                <a:ea typeface="Antic"/>
                <a:cs typeface="Antic"/>
                <a:sym typeface="Antic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ntic"/>
              <a:buChar char="■"/>
              <a:defRPr sz="1200" b="0" i="0" u="none" strike="noStrike" cap="none">
                <a:solidFill>
                  <a:schemeClr val="accent2"/>
                </a:solidFill>
                <a:latin typeface="Antic"/>
                <a:ea typeface="Antic"/>
                <a:cs typeface="Antic"/>
                <a:sym typeface="Antic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ntic"/>
              <a:buChar char="●"/>
              <a:defRPr sz="1200" b="0" i="0" u="none" strike="noStrike" cap="none">
                <a:solidFill>
                  <a:schemeClr val="accent2"/>
                </a:solidFill>
                <a:latin typeface="Antic"/>
                <a:ea typeface="Antic"/>
                <a:cs typeface="Antic"/>
                <a:sym typeface="Antic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ntic"/>
              <a:buChar char="○"/>
              <a:defRPr sz="1200" b="0" i="0" u="none" strike="noStrike" cap="none">
                <a:solidFill>
                  <a:schemeClr val="accent2"/>
                </a:solidFill>
                <a:latin typeface="Antic"/>
                <a:ea typeface="Antic"/>
                <a:cs typeface="Antic"/>
                <a:sym typeface="Antic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200"/>
              <a:buFont typeface="Antic"/>
              <a:buChar char="■"/>
              <a:defRPr sz="1200" b="0" i="0" u="none" strike="noStrike" cap="none">
                <a:solidFill>
                  <a:schemeClr val="accent2"/>
                </a:solidFill>
                <a:latin typeface="Antic"/>
                <a:ea typeface="Antic"/>
                <a:cs typeface="Antic"/>
                <a:sym typeface="Antic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8" r:id="rId3"/>
    <p:sldLayoutId id="2147483659" r:id="rId4"/>
    <p:sldLayoutId id="2147483660" r:id="rId5"/>
    <p:sldLayoutId id="2147483661" r:id="rId6"/>
    <p:sldLayoutId id="2147483662" r:id="rId7"/>
    <p:sldLayoutId id="2147483663" r:id="rId8"/>
    <p:sldLayoutId id="2147483664" r:id="rId9"/>
    <p:sldLayoutId id="2147483665" r:id="rId10"/>
    <p:sldLayoutId id="2147483666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2"/>
          <p:cNvSpPr/>
          <p:nvPr/>
        </p:nvSpPr>
        <p:spPr>
          <a:xfrm>
            <a:off x="-360625" y="754025"/>
            <a:ext cx="538800" cy="645300"/>
          </a:xfrm>
          <a:prstGeom prst="rect">
            <a:avLst/>
          </a:prstGeom>
          <a:solidFill>
            <a:srgbClr val="FFAC00">
              <a:alpha val="2901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22"/>
          <p:cNvSpPr/>
          <p:nvPr/>
        </p:nvSpPr>
        <p:spPr>
          <a:xfrm>
            <a:off x="5956425" y="1558500"/>
            <a:ext cx="836100" cy="297600"/>
          </a:xfrm>
          <a:prstGeom prst="rect">
            <a:avLst/>
          </a:prstGeom>
          <a:solidFill>
            <a:srgbClr val="FFAC00">
              <a:alpha val="2901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22"/>
          <p:cNvSpPr/>
          <p:nvPr/>
        </p:nvSpPr>
        <p:spPr>
          <a:xfrm>
            <a:off x="4127850" y="3211200"/>
            <a:ext cx="788400" cy="380700"/>
          </a:xfrm>
          <a:prstGeom prst="rect">
            <a:avLst/>
          </a:prstGeom>
          <a:solidFill>
            <a:srgbClr val="8687D1">
              <a:alpha val="5294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22"/>
          <p:cNvSpPr/>
          <p:nvPr/>
        </p:nvSpPr>
        <p:spPr>
          <a:xfrm>
            <a:off x="2156410" y="476200"/>
            <a:ext cx="539700" cy="297600"/>
          </a:xfrm>
          <a:prstGeom prst="rect">
            <a:avLst/>
          </a:prstGeom>
          <a:solidFill>
            <a:srgbClr val="FFAC00">
              <a:alpha val="2901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22"/>
          <p:cNvSpPr txBox="1">
            <a:spLocks noGrp="1"/>
          </p:cNvSpPr>
          <p:nvPr>
            <p:ph type="ctrTitle"/>
          </p:nvPr>
        </p:nvSpPr>
        <p:spPr>
          <a:xfrm>
            <a:off x="178175" y="1543381"/>
            <a:ext cx="6502214" cy="14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" sz="3200" dirty="0">
                <a:solidFill>
                  <a:srgbClr val="5F01D1"/>
                </a:solidFill>
              </a:rPr>
              <a:t>Healthy Treats Case Study</a:t>
            </a:r>
            <a:endParaRPr sz="3200" dirty="0">
              <a:solidFill>
                <a:srgbClr val="5F01D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059B01A-6523-F042-85DB-4D9E405C6F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477" r="22780" b="18553"/>
          <a:stretch/>
        </p:blipFill>
        <p:spPr>
          <a:xfrm>
            <a:off x="3547832" y="413776"/>
            <a:ext cx="4455042" cy="4189228"/>
          </a:xfrm>
          <a:prstGeom prst="rect">
            <a:avLst/>
          </a:prstGeom>
          <a:effectLst>
            <a:softEdge rad="152400"/>
          </a:effec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EA01AED-3256-C846-8DDD-A944387F18F2}"/>
              </a:ext>
            </a:extLst>
          </p:cNvPr>
          <p:cNvSpPr/>
          <p:nvPr/>
        </p:nvSpPr>
        <p:spPr>
          <a:xfrm>
            <a:off x="178175" y="4421947"/>
            <a:ext cx="214513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" dirty="0">
                <a:solidFill>
                  <a:srgbClr val="5F01D1"/>
                </a:solidFill>
              </a:rPr>
              <a:t>Prepared by: Lianxin Yu 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2"/>
          <p:cNvSpPr/>
          <p:nvPr/>
        </p:nvSpPr>
        <p:spPr>
          <a:xfrm>
            <a:off x="-360625" y="754025"/>
            <a:ext cx="538800" cy="645300"/>
          </a:xfrm>
          <a:prstGeom prst="rect">
            <a:avLst/>
          </a:prstGeom>
          <a:solidFill>
            <a:srgbClr val="FFAC00">
              <a:alpha val="2901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22"/>
          <p:cNvSpPr txBox="1">
            <a:spLocks noGrp="1"/>
          </p:cNvSpPr>
          <p:nvPr>
            <p:ph type="ctrTitle"/>
          </p:nvPr>
        </p:nvSpPr>
        <p:spPr>
          <a:xfrm>
            <a:off x="385888" y="-207518"/>
            <a:ext cx="7966362" cy="22080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s" sz="3200" dirty="0">
                <a:solidFill>
                  <a:srgbClr val="5F01D1"/>
                </a:solidFill>
              </a:rPr>
              <a:t>Data Preprocessing </a:t>
            </a:r>
            <a:br>
              <a:rPr lang="es" sz="3200" dirty="0">
                <a:solidFill>
                  <a:srgbClr val="5F01D1"/>
                </a:solidFill>
              </a:rPr>
            </a:br>
            <a:r>
              <a:rPr lang="es" sz="3200" dirty="0">
                <a:solidFill>
                  <a:srgbClr val="5F01D1"/>
                </a:solidFill>
              </a:rPr>
              <a:t>  </a:t>
            </a:r>
            <a:endParaRPr sz="3200" dirty="0">
              <a:solidFill>
                <a:srgbClr val="5F01D1"/>
              </a:solidFill>
            </a:endParaRPr>
          </a:p>
        </p:txBody>
      </p:sp>
      <p:sp>
        <p:nvSpPr>
          <p:cNvPr id="9" name="Google Shape;136;p22">
            <a:extLst>
              <a:ext uri="{FF2B5EF4-FFF2-40B4-BE49-F238E27FC236}">
                <a16:creationId xmlns:a16="http://schemas.microsoft.com/office/drawing/2014/main" id="{FB59470B-CC17-E048-B5D8-5925A6690667}"/>
              </a:ext>
            </a:extLst>
          </p:cNvPr>
          <p:cNvSpPr txBox="1">
            <a:spLocks/>
          </p:cNvSpPr>
          <p:nvPr/>
        </p:nvSpPr>
        <p:spPr>
          <a:xfrm>
            <a:off x="485375" y="3880884"/>
            <a:ext cx="3480569" cy="2243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Pathway Gothic One"/>
              <a:buNone/>
              <a:defRPr sz="3000" b="0" i="0" u="none" strike="noStrike" cap="none">
                <a:solidFill>
                  <a:schemeClr val="accent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nton"/>
              <a:buNone/>
              <a:defRPr sz="3000" b="0" i="0" u="none" strike="noStrike" cap="none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nton"/>
              <a:buNone/>
              <a:defRPr sz="3000" b="0" i="0" u="none" strike="noStrike" cap="none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nton"/>
              <a:buNone/>
              <a:defRPr sz="3000" b="0" i="0" u="none" strike="noStrike" cap="none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nton"/>
              <a:buNone/>
              <a:defRPr sz="3000" b="0" i="0" u="none" strike="noStrike" cap="none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nton"/>
              <a:buNone/>
              <a:defRPr sz="3000" b="0" i="0" u="none" strike="noStrike" cap="none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nton"/>
              <a:buNone/>
              <a:defRPr sz="3000" b="0" i="0" u="none" strike="noStrike" cap="none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nton"/>
              <a:buNone/>
              <a:defRPr sz="3000" b="0" i="0" u="none" strike="noStrike" cap="none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nton"/>
              <a:buNone/>
              <a:defRPr sz="3000" b="0" i="0" u="none" strike="noStrike" cap="none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pPr lvl="1"/>
            <a:r>
              <a:rPr lang="en-CA" sz="2000" dirty="0">
                <a:solidFill>
                  <a:schemeClr val="tx1">
                    <a:lumMod val="75000"/>
                  </a:schemeClr>
                </a:solidFill>
                <a:latin typeface="Pathway Gothic One"/>
                <a:sym typeface="Pathway Gothic One"/>
              </a:rPr>
              <a:t>Create Dummy Variables &amp;  Bin Categorical Variables </a:t>
            </a:r>
          </a:p>
          <a:p>
            <a:pPr lvl="1"/>
            <a:endParaRPr lang="en-CA" altLang="en-US" sz="2000" dirty="0">
              <a:latin typeface="Pathway Gothic One"/>
              <a:sym typeface="Pathway Gothic One"/>
            </a:endParaRP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CA" altLang="en-US" sz="2000" dirty="0">
                <a:latin typeface="Pathway Gothic One"/>
                <a:sym typeface="Pathway Gothic One"/>
              </a:rPr>
              <a:t>Bin categories with similar distributions for better </a:t>
            </a:r>
            <a:r>
              <a:rPr lang="en-CA" altLang="en-US" sz="2000" dirty="0">
                <a:solidFill>
                  <a:schemeClr val="tx1">
                    <a:lumMod val="75000"/>
                  </a:schemeClr>
                </a:solidFill>
                <a:latin typeface="Pathway Gothic One"/>
                <a:sym typeface="Pathway Gothic One"/>
              </a:rPr>
              <a:t>clustering and targeting 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CA" altLang="en-US" sz="2000" dirty="0">
              <a:latin typeface="Pathway Gothic One"/>
              <a:sym typeface="Pathway Gothic One"/>
            </a:endParaRP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CA" altLang="en-US" sz="2000" dirty="0">
                <a:latin typeface="Pathway Gothic One"/>
                <a:sym typeface="Pathway Gothic One"/>
              </a:rPr>
              <a:t>Neighborhood: NA, Rural, Urban Core &amp;Urban Pioneer </a:t>
            </a:r>
          </a:p>
          <a:p>
            <a:pPr lvl="1"/>
            <a:endParaRPr lang="en-CA" altLang="en-US" sz="2000" dirty="0">
              <a:latin typeface="Pathway Gothic One"/>
              <a:sym typeface="Pathway Gothic One"/>
            </a:endParaRPr>
          </a:p>
          <a:p>
            <a:pPr lvl="1"/>
            <a:endParaRPr lang="en-CA" altLang="en-US" sz="2000" dirty="0">
              <a:solidFill>
                <a:schemeClr val="tx1">
                  <a:lumMod val="75000"/>
                </a:schemeClr>
              </a:solidFill>
              <a:latin typeface="Pathway Gothic One"/>
              <a:sym typeface="Pathway Gothic One"/>
            </a:endParaRPr>
          </a:p>
          <a:p>
            <a:pPr lvl="1"/>
            <a:endParaRPr lang="en-CA" altLang="en-US" sz="2000" dirty="0">
              <a:solidFill>
                <a:schemeClr val="tx1">
                  <a:lumMod val="75000"/>
                </a:schemeClr>
              </a:solidFill>
              <a:latin typeface="Pathway Gothic One"/>
              <a:sym typeface="Pathway Gothic One"/>
            </a:endParaRPr>
          </a:p>
          <a:p>
            <a:pPr lvl="1"/>
            <a:endParaRPr lang="en-CA" altLang="en-US" sz="2000" dirty="0">
              <a:solidFill>
                <a:schemeClr val="tx1">
                  <a:lumMod val="75000"/>
                </a:schemeClr>
              </a:solidFill>
              <a:latin typeface="Pathway Gothic One"/>
              <a:sym typeface="Pathway Gothic One"/>
            </a:endParaRPr>
          </a:p>
          <a:p>
            <a:pPr lvl="1"/>
            <a:endParaRPr lang="en-CA" altLang="en-US" sz="36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A" altLang="en-US" sz="3600" dirty="0"/>
          </a:p>
          <a:p>
            <a:endParaRPr lang="en-CA" sz="3200" dirty="0">
              <a:solidFill>
                <a:srgbClr val="5F01D1"/>
              </a:solidFill>
            </a:endParaRPr>
          </a:p>
        </p:txBody>
      </p:sp>
      <p:pic>
        <p:nvPicPr>
          <p:cNvPr id="3" name="Picture 2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540D9D35-B999-654A-AF00-C282200A4D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2845" y="1391036"/>
            <a:ext cx="4624537" cy="3099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2685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2"/>
          <p:cNvSpPr/>
          <p:nvPr/>
        </p:nvSpPr>
        <p:spPr>
          <a:xfrm>
            <a:off x="-360625" y="754025"/>
            <a:ext cx="538800" cy="645300"/>
          </a:xfrm>
          <a:prstGeom prst="rect">
            <a:avLst/>
          </a:prstGeom>
          <a:solidFill>
            <a:srgbClr val="FFAC00">
              <a:alpha val="2901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22"/>
          <p:cNvSpPr txBox="1">
            <a:spLocks noGrp="1"/>
          </p:cNvSpPr>
          <p:nvPr>
            <p:ph type="ctrTitle"/>
          </p:nvPr>
        </p:nvSpPr>
        <p:spPr>
          <a:xfrm>
            <a:off x="385888" y="-207518"/>
            <a:ext cx="7966362" cy="22080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s" sz="3200" dirty="0">
                <a:solidFill>
                  <a:srgbClr val="5F01D1"/>
                </a:solidFill>
              </a:rPr>
              <a:t>Data Preprocessing </a:t>
            </a:r>
            <a:br>
              <a:rPr lang="es" sz="3200" dirty="0">
                <a:solidFill>
                  <a:srgbClr val="5F01D1"/>
                </a:solidFill>
              </a:rPr>
            </a:br>
            <a:r>
              <a:rPr lang="es" sz="3200" dirty="0">
                <a:solidFill>
                  <a:srgbClr val="5F01D1"/>
                </a:solidFill>
              </a:rPr>
              <a:t>  </a:t>
            </a:r>
            <a:endParaRPr sz="3200" dirty="0">
              <a:solidFill>
                <a:srgbClr val="5F01D1"/>
              </a:solidFill>
            </a:endParaRPr>
          </a:p>
        </p:txBody>
      </p:sp>
      <p:sp>
        <p:nvSpPr>
          <p:cNvPr id="9" name="Google Shape;136;p22">
            <a:extLst>
              <a:ext uri="{FF2B5EF4-FFF2-40B4-BE49-F238E27FC236}">
                <a16:creationId xmlns:a16="http://schemas.microsoft.com/office/drawing/2014/main" id="{FB59470B-CC17-E048-B5D8-5925A6690667}"/>
              </a:ext>
            </a:extLst>
          </p:cNvPr>
          <p:cNvSpPr txBox="1">
            <a:spLocks/>
          </p:cNvSpPr>
          <p:nvPr/>
        </p:nvSpPr>
        <p:spPr>
          <a:xfrm>
            <a:off x="485375" y="3717235"/>
            <a:ext cx="3480569" cy="12248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Pathway Gothic One"/>
              <a:buNone/>
              <a:defRPr sz="3000" b="0" i="0" u="none" strike="noStrike" cap="none">
                <a:solidFill>
                  <a:schemeClr val="accent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nton"/>
              <a:buNone/>
              <a:defRPr sz="3000" b="0" i="0" u="none" strike="noStrike" cap="none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nton"/>
              <a:buNone/>
              <a:defRPr sz="3000" b="0" i="0" u="none" strike="noStrike" cap="none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nton"/>
              <a:buNone/>
              <a:defRPr sz="3000" b="0" i="0" u="none" strike="noStrike" cap="none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nton"/>
              <a:buNone/>
              <a:defRPr sz="3000" b="0" i="0" u="none" strike="noStrike" cap="none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nton"/>
              <a:buNone/>
              <a:defRPr sz="3000" b="0" i="0" u="none" strike="noStrike" cap="none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nton"/>
              <a:buNone/>
              <a:defRPr sz="3000" b="0" i="0" u="none" strike="noStrike" cap="none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nton"/>
              <a:buNone/>
              <a:defRPr sz="3000" b="0" i="0" u="none" strike="noStrike" cap="none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nton"/>
              <a:buNone/>
              <a:defRPr sz="3000" b="0" i="0" u="none" strike="noStrike" cap="none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pPr lvl="1"/>
            <a:r>
              <a:rPr lang="en-CA" sz="2000" dirty="0">
                <a:solidFill>
                  <a:schemeClr val="tx1">
                    <a:lumMod val="75000"/>
                  </a:schemeClr>
                </a:solidFill>
                <a:latin typeface="Pathway Gothic One"/>
                <a:sym typeface="Pathway Gothic One"/>
              </a:rPr>
              <a:t>Bin Categorical Variables &amp; Create Dummy Variables </a:t>
            </a:r>
          </a:p>
          <a:p>
            <a:pPr lvl="1"/>
            <a:r>
              <a:rPr lang="en-CA" altLang="en-US" sz="2000" dirty="0">
                <a:latin typeface="Pathway Gothic One"/>
                <a:sym typeface="Pathway Gothic One"/>
              </a:rPr>
              <a:t> 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CA" altLang="en-US" sz="1900" dirty="0">
                <a:latin typeface="Pathway Gothic One"/>
                <a:sym typeface="Pathway Gothic One"/>
              </a:rPr>
              <a:t>Life Stage: </a:t>
            </a:r>
            <a:r>
              <a:rPr lang="en-US" sz="1900" dirty="0">
                <a:latin typeface="Pathway Gothic One"/>
              </a:rPr>
              <a:t>Mom with Baby &amp; Mom with child, Mom with Teenager&amp; Empty Nesters, Seniors&amp; Single and Couples, Not Segmented </a:t>
            </a:r>
          </a:p>
          <a:p>
            <a:pPr lvl="1"/>
            <a:endParaRPr lang="en-CA" sz="1900" dirty="0">
              <a:latin typeface="Pathway Gothic One"/>
              <a:sym typeface="Pathway Gothic One"/>
            </a:endParaRP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CA" sz="1900" dirty="0">
                <a:latin typeface="Pathway Gothic One"/>
              </a:rPr>
              <a:t>Lifestyle</a:t>
            </a:r>
            <a:r>
              <a:rPr lang="en-US" sz="1900" dirty="0">
                <a:latin typeface="Pathway Gothic One"/>
              </a:rPr>
              <a:t>:   Time Sensitive,  Cooking Aptitude&amp; Health Conscious,  Unsegmented</a:t>
            </a:r>
            <a:endParaRPr lang="en-CA" sz="1900" dirty="0">
              <a:latin typeface="Pathway Gothic One"/>
            </a:endParaRPr>
          </a:p>
          <a:p>
            <a:pPr lvl="1"/>
            <a:endParaRPr lang="en-CA" altLang="en-US" sz="2000" dirty="0">
              <a:latin typeface="Pathway Gothic One"/>
              <a:sym typeface="Pathway Gothic One"/>
            </a:endParaRPr>
          </a:p>
          <a:p>
            <a:pPr lvl="1"/>
            <a:endParaRPr lang="en-CA" altLang="en-US" sz="2000" dirty="0">
              <a:solidFill>
                <a:schemeClr val="tx1">
                  <a:lumMod val="75000"/>
                </a:schemeClr>
              </a:solidFill>
              <a:latin typeface="Pathway Gothic One"/>
              <a:sym typeface="Pathway Gothic One"/>
            </a:endParaRPr>
          </a:p>
          <a:p>
            <a:pPr lvl="1"/>
            <a:endParaRPr lang="en-CA" altLang="en-US" sz="2000" dirty="0">
              <a:solidFill>
                <a:schemeClr val="tx1">
                  <a:lumMod val="75000"/>
                </a:schemeClr>
              </a:solidFill>
              <a:latin typeface="Pathway Gothic One"/>
              <a:sym typeface="Pathway Gothic One"/>
            </a:endParaRPr>
          </a:p>
          <a:p>
            <a:pPr lvl="1"/>
            <a:endParaRPr lang="en-CA" altLang="en-US" sz="2000" dirty="0">
              <a:solidFill>
                <a:schemeClr val="tx1">
                  <a:lumMod val="75000"/>
                </a:schemeClr>
              </a:solidFill>
              <a:latin typeface="Pathway Gothic One"/>
              <a:sym typeface="Pathway Gothic One"/>
            </a:endParaRPr>
          </a:p>
          <a:p>
            <a:pPr lvl="1"/>
            <a:endParaRPr lang="en-CA" altLang="en-US" sz="36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A" altLang="en-US" sz="3600" dirty="0"/>
          </a:p>
          <a:p>
            <a:endParaRPr lang="en-CA" sz="3200" dirty="0">
              <a:solidFill>
                <a:srgbClr val="5F01D1"/>
              </a:solidFill>
            </a:endParaRPr>
          </a:p>
        </p:txBody>
      </p:sp>
      <p:pic>
        <p:nvPicPr>
          <p:cNvPr id="3" name="Picture 2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C9C20486-21B6-274F-8AE5-2B628F13C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0575" y="467744"/>
            <a:ext cx="3403820" cy="2249378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9E147061-2122-7243-83F3-EDBA519E04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0575" y="2956668"/>
            <a:ext cx="3312150" cy="2186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8186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2"/>
          <p:cNvSpPr/>
          <p:nvPr/>
        </p:nvSpPr>
        <p:spPr>
          <a:xfrm>
            <a:off x="-360625" y="754025"/>
            <a:ext cx="538800" cy="645300"/>
          </a:xfrm>
          <a:prstGeom prst="rect">
            <a:avLst/>
          </a:prstGeom>
          <a:solidFill>
            <a:srgbClr val="FFAC00">
              <a:alpha val="2901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22"/>
          <p:cNvSpPr txBox="1">
            <a:spLocks noGrp="1"/>
          </p:cNvSpPr>
          <p:nvPr>
            <p:ph type="ctrTitle"/>
          </p:nvPr>
        </p:nvSpPr>
        <p:spPr>
          <a:xfrm>
            <a:off x="385888" y="-207518"/>
            <a:ext cx="7966362" cy="22080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s" sz="3200" dirty="0">
                <a:solidFill>
                  <a:srgbClr val="5F01D1"/>
                </a:solidFill>
              </a:rPr>
              <a:t>Data Preprocessing </a:t>
            </a:r>
            <a:endParaRPr sz="3200" dirty="0">
              <a:solidFill>
                <a:srgbClr val="5F01D1"/>
              </a:solidFill>
            </a:endParaRPr>
          </a:p>
        </p:txBody>
      </p:sp>
      <p:sp>
        <p:nvSpPr>
          <p:cNvPr id="9" name="Google Shape;136;p22">
            <a:extLst>
              <a:ext uri="{FF2B5EF4-FFF2-40B4-BE49-F238E27FC236}">
                <a16:creationId xmlns:a16="http://schemas.microsoft.com/office/drawing/2014/main" id="{FB59470B-CC17-E048-B5D8-5925A6690667}"/>
              </a:ext>
            </a:extLst>
          </p:cNvPr>
          <p:cNvSpPr txBox="1">
            <a:spLocks/>
          </p:cNvSpPr>
          <p:nvPr/>
        </p:nvSpPr>
        <p:spPr>
          <a:xfrm>
            <a:off x="485375" y="3142976"/>
            <a:ext cx="3480569" cy="1799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Pathway Gothic One"/>
              <a:buNone/>
              <a:defRPr sz="3000" b="0" i="0" u="none" strike="noStrike" cap="none">
                <a:solidFill>
                  <a:schemeClr val="accent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nton"/>
              <a:buNone/>
              <a:defRPr sz="3000" b="0" i="0" u="none" strike="noStrike" cap="none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nton"/>
              <a:buNone/>
              <a:defRPr sz="3000" b="0" i="0" u="none" strike="noStrike" cap="none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nton"/>
              <a:buNone/>
              <a:defRPr sz="3000" b="0" i="0" u="none" strike="noStrike" cap="none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nton"/>
              <a:buNone/>
              <a:defRPr sz="3000" b="0" i="0" u="none" strike="noStrike" cap="none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nton"/>
              <a:buNone/>
              <a:defRPr sz="3000" b="0" i="0" u="none" strike="noStrike" cap="none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nton"/>
              <a:buNone/>
              <a:defRPr sz="3000" b="0" i="0" u="none" strike="noStrike" cap="none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nton"/>
              <a:buNone/>
              <a:defRPr sz="3000" b="0" i="0" u="none" strike="noStrike" cap="none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nton"/>
              <a:buNone/>
              <a:defRPr sz="3000" b="0" i="0" u="none" strike="noStrike" cap="none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pPr lvl="1"/>
            <a:r>
              <a:rPr lang="en-CA" sz="2000" dirty="0">
                <a:solidFill>
                  <a:schemeClr val="tx1">
                    <a:lumMod val="75000"/>
                  </a:schemeClr>
                </a:solidFill>
                <a:latin typeface="Pathway Gothic One"/>
                <a:sym typeface="Pathway Gothic One"/>
              </a:rPr>
              <a:t>Bin Categorical Variables &amp; Create Dummy Variables </a:t>
            </a:r>
          </a:p>
          <a:p>
            <a:pPr lvl="1"/>
            <a:r>
              <a:rPr lang="en-CA" altLang="en-US" sz="2000" dirty="0">
                <a:latin typeface="Pathway Gothic One"/>
                <a:sym typeface="Pathway Gothic One"/>
              </a:rPr>
              <a:t> 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CA" altLang="en-US" sz="1800" dirty="0">
                <a:latin typeface="Pathway Gothic One"/>
                <a:sym typeface="Pathway Gothic One"/>
              </a:rPr>
              <a:t>Income Group: </a:t>
            </a:r>
            <a:r>
              <a:rPr lang="en-US" sz="1800" dirty="0">
                <a:latin typeface="Pathway Gothic One"/>
              </a:rPr>
              <a:t>&lt;$50000, &gt;$50000 </a:t>
            </a:r>
          </a:p>
          <a:p>
            <a:pPr lvl="1"/>
            <a:endParaRPr lang="en-CA" sz="1800" dirty="0">
              <a:latin typeface="Pathway Gothic One"/>
              <a:sym typeface="Pathway Gothic One"/>
            </a:endParaRP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CA" sz="1800" dirty="0">
                <a:latin typeface="Pathway Gothic One"/>
              </a:rPr>
              <a:t>Age Group</a:t>
            </a:r>
            <a:r>
              <a:rPr lang="en-US" sz="1800" dirty="0">
                <a:latin typeface="Pathway Gothic One"/>
              </a:rPr>
              <a:t>: 20-30&amp;30-40,40-50, 50-60,60</a:t>
            </a:r>
            <a:r>
              <a:rPr lang="en-US" altLang="zh-CN" sz="1800" dirty="0">
                <a:latin typeface="Pathway Gothic One"/>
              </a:rPr>
              <a:t>+</a:t>
            </a:r>
            <a:endParaRPr lang="en-CA" sz="1800" dirty="0">
              <a:latin typeface="Pathway Gothic One"/>
            </a:endParaRPr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CA" altLang="en-US" sz="1800" dirty="0">
              <a:latin typeface="Pathway Gothic One"/>
              <a:sym typeface="Pathway Gothic One"/>
            </a:endParaRPr>
          </a:p>
          <a:p>
            <a:pPr lvl="1"/>
            <a:endParaRPr lang="en-CA" altLang="en-US" sz="2000" dirty="0">
              <a:solidFill>
                <a:schemeClr val="tx1">
                  <a:lumMod val="75000"/>
                </a:schemeClr>
              </a:solidFill>
              <a:latin typeface="Pathway Gothic One"/>
              <a:sym typeface="Pathway Gothic One"/>
            </a:endParaRPr>
          </a:p>
          <a:p>
            <a:pPr lvl="1"/>
            <a:endParaRPr lang="en-CA" altLang="en-US" sz="2000" dirty="0">
              <a:solidFill>
                <a:schemeClr val="tx1">
                  <a:lumMod val="75000"/>
                </a:schemeClr>
              </a:solidFill>
              <a:latin typeface="Pathway Gothic One"/>
              <a:sym typeface="Pathway Gothic One"/>
            </a:endParaRPr>
          </a:p>
          <a:p>
            <a:pPr lvl="1"/>
            <a:endParaRPr lang="en-CA" altLang="en-US" sz="2000" dirty="0">
              <a:solidFill>
                <a:schemeClr val="tx1">
                  <a:lumMod val="75000"/>
                </a:schemeClr>
              </a:solidFill>
              <a:latin typeface="Pathway Gothic One"/>
              <a:sym typeface="Pathway Gothic One"/>
            </a:endParaRPr>
          </a:p>
          <a:p>
            <a:pPr lvl="1"/>
            <a:endParaRPr lang="en-CA" altLang="en-US" sz="36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A" altLang="en-US" sz="3600" dirty="0"/>
          </a:p>
          <a:p>
            <a:endParaRPr lang="en-CA" sz="3200" dirty="0">
              <a:solidFill>
                <a:srgbClr val="5F01D1"/>
              </a:solidFill>
            </a:endParaRPr>
          </a:p>
        </p:txBody>
      </p:sp>
      <p:pic>
        <p:nvPicPr>
          <p:cNvPr id="3" name="Picture 2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331010F9-4004-6F49-8116-B56BFAE62B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999" y="36415"/>
            <a:ext cx="3724493" cy="2443790"/>
          </a:xfrm>
          <a:prstGeom prst="rect">
            <a:avLst/>
          </a:prstGeom>
        </p:spPr>
      </p:pic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39E5D330-7CE4-C74D-9104-28B7EC3438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9935" y="2618423"/>
            <a:ext cx="3882315" cy="248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7481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2"/>
          <p:cNvSpPr/>
          <p:nvPr/>
        </p:nvSpPr>
        <p:spPr>
          <a:xfrm>
            <a:off x="-360625" y="754025"/>
            <a:ext cx="538800" cy="645300"/>
          </a:xfrm>
          <a:prstGeom prst="rect">
            <a:avLst/>
          </a:prstGeom>
          <a:solidFill>
            <a:srgbClr val="FFAC00">
              <a:alpha val="2901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22"/>
          <p:cNvSpPr/>
          <p:nvPr/>
        </p:nvSpPr>
        <p:spPr>
          <a:xfrm>
            <a:off x="7996225" y="3001504"/>
            <a:ext cx="662400" cy="1612500"/>
          </a:xfrm>
          <a:prstGeom prst="rect">
            <a:avLst/>
          </a:prstGeom>
          <a:solidFill>
            <a:srgbClr val="8687D1">
              <a:alpha val="5294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22"/>
          <p:cNvSpPr txBox="1">
            <a:spLocks noGrp="1"/>
          </p:cNvSpPr>
          <p:nvPr>
            <p:ph type="ctrTitle"/>
          </p:nvPr>
        </p:nvSpPr>
        <p:spPr>
          <a:xfrm>
            <a:off x="385888" y="-914400"/>
            <a:ext cx="7966362" cy="2914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s" sz="3200" dirty="0">
                <a:solidFill>
                  <a:srgbClr val="5F01D1"/>
                </a:solidFill>
              </a:rPr>
              <a:t>Part I Analysis Overview</a:t>
            </a:r>
            <a:endParaRPr sz="3200" dirty="0">
              <a:solidFill>
                <a:srgbClr val="5F01D1"/>
              </a:solidFill>
            </a:endParaRPr>
          </a:p>
        </p:txBody>
      </p:sp>
      <p:sp>
        <p:nvSpPr>
          <p:cNvPr id="9" name="Google Shape;136;p22">
            <a:extLst>
              <a:ext uri="{FF2B5EF4-FFF2-40B4-BE49-F238E27FC236}">
                <a16:creationId xmlns:a16="http://schemas.microsoft.com/office/drawing/2014/main" id="{FB59470B-CC17-E048-B5D8-5925A6690667}"/>
              </a:ext>
            </a:extLst>
          </p:cNvPr>
          <p:cNvSpPr txBox="1">
            <a:spLocks/>
          </p:cNvSpPr>
          <p:nvPr/>
        </p:nvSpPr>
        <p:spPr>
          <a:xfrm>
            <a:off x="485375" y="2571751"/>
            <a:ext cx="3480569" cy="3215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Pathway Gothic One"/>
              <a:buNone/>
              <a:defRPr sz="3000" b="0" i="0" u="none" strike="noStrike" cap="none">
                <a:solidFill>
                  <a:schemeClr val="accent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nton"/>
              <a:buNone/>
              <a:defRPr sz="3000" b="0" i="0" u="none" strike="noStrike" cap="none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nton"/>
              <a:buNone/>
              <a:defRPr sz="3000" b="0" i="0" u="none" strike="noStrike" cap="none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nton"/>
              <a:buNone/>
              <a:defRPr sz="3000" b="0" i="0" u="none" strike="noStrike" cap="none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nton"/>
              <a:buNone/>
              <a:defRPr sz="3000" b="0" i="0" u="none" strike="noStrike" cap="none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nton"/>
              <a:buNone/>
              <a:defRPr sz="3000" b="0" i="0" u="none" strike="noStrike" cap="none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nton"/>
              <a:buNone/>
              <a:defRPr sz="3000" b="0" i="0" u="none" strike="noStrike" cap="none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nton"/>
              <a:buNone/>
              <a:defRPr sz="3000" b="0" i="0" u="none" strike="noStrike" cap="none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nton"/>
              <a:buNone/>
              <a:defRPr sz="3000" b="0" i="0" u="none" strike="noStrike" cap="none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pPr lvl="1"/>
            <a:r>
              <a:rPr lang="en-CA" sz="2000" dirty="0">
                <a:solidFill>
                  <a:schemeClr val="tx1">
                    <a:lumMod val="75000"/>
                  </a:schemeClr>
                </a:solidFill>
                <a:latin typeface="Pathway Gothic One"/>
                <a:sym typeface="Pathway Gothic One"/>
              </a:rPr>
              <a:t>Why classify customers based on Total Annual Spend?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CA" sz="1800" dirty="0">
                <a:latin typeface="Pathway Gothic One"/>
                <a:sym typeface="Pathway Gothic One"/>
              </a:rPr>
              <a:t>Total annual spend is highly correlated with annual spend on each category</a:t>
            </a:r>
          </a:p>
          <a:p>
            <a:pPr lvl="1"/>
            <a:endParaRPr lang="en-CA" sz="2000" dirty="0">
              <a:solidFill>
                <a:schemeClr val="tx1">
                  <a:lumMod val="75000"/>
                </a:schemeClr>
              </a:solidFill>
              <a:latin typeface="Pathway Gothic One"/>
              <a:sym typeface="Pathway Gothic One"/>
            </a:endParaRPr>
          </a:p>
          <a:p>
            <a:pPr lvl="1"/>
            <a:r>
              <a:rPr lang="en-CA" sz="2000" dirty="0">
                <a:solidFill>
                  <a:schemeClr val="tx1">
                    <a:lumMod val="75000"/>
                  </a:schemeClr>
                </a:solidFill>
                <a:latin typeface="Pathway Gothic One"/>
                <a:sym typeface="Pathway Gothic One"/>
              </a:rPr>
              <a:t>Identify high-spend vs low-spend customers </a:t>
            </a:r>
            <a:endParaRPr lang="en-CA" altLang="en-US" sz="2000" dirty="0">
              <a:latin typeface="Pathway Gothic One"/>
              <a:sym typeface="Pathway Gothic One"/>
            </a:endParaRPr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CA" altLang="en-US" sz="1800" dirty="0">
              <a:latin typeface="Pathway Gothic One"/>
              <a:sym typeface="Pathway Gothic One"/>
            </a:endParaRP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CA" altLang="en-US" sz="1800" dirty="0">
                <a:latin typeface="Pathway Gothic One"/>
                <a:sym typeface="Pathway Gothic One"/>
              </a:rPr>
              <a:t>Use K-means clustering to segment the customers into high-spend and low-spend customers only based on total annual spend 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CA" altLang="en-US" sz="1800" dirty="0">
                <a:latin typeface="Pathway Gothic One"/>
                <a:sym typeface="Pathway Gothic One"/>
              </a:rPr>
              <a:t>Two clusters follow normal distributions </a:t>
            </a:r>
            <a:endParaRPr lang="en-CA" altLang="en-US" sz="2000" dirty="0">
              <a:latin typeface="Pathway Gothic One"/>
              <a:sym typeface="Pathway Gothic One"/>
            </a:endParaRPr>
          </a:p>
          <a:p>
            <a:pPr lvl="1"/>
            <a:endParaRPr lang="en-CA" altLang="en-US" sz="2000" dirty="0">
              <a:solidFill>
                <a:schemeClr val="tx1">
                  <a:lumMod val="75000"/>
                </a:schemeClr>
              </a:solidFill>
              <a:latin typeface="Pathway Gothic One"/>
              <a:sym typeface="Pathway Gothic One"/>
            </a:endParaRPr>
          </a:p>
          <a:p>
            <a:pPr lvl="1"/>
            <a:endParaRPr lang="en-CA" altLang="en-US" sz="2000" dirty="0">
              <a:solidFill>
                <a:schemeClr val="tx1">
                  <a:lumMod val="75000"/>
                </a:schemeClr>
              </a:solidFill>
              <a:latin typeface="Pathway Gothic One"/>
              <a:sym typeface="Pathway Gothic One"/>
            </a:endParaRPr>
          </a:p>
          <a:p>
            <a:pPr lvl="1"/>
            <a:endParaRPr lang="en-CA" altLang="en-US" sz="2000" dirty="0">
              <a:solidFill>
                <a:schemeClr val="tx1">
                  <a:lumMod val="75000"/>
                </a:schemeClr>
              </a:solidFill>
              <a:latin typeface="Pathway Gothic One"/>
              <a:sym typeface="Pathway Gothic One"/>
            </a:endParaRPr>
          </a:p>
          <a:p>
            <a:pPr lvl="1"/>
            <a:endParaRPr lang="en-CA" altLang="en-US" sz="36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A" altLang="en-US" sz="3600" dirty="0"/>
          </a:p>
          <a:p>
            <a:endParaRPr lang="en-CA" sz="3200" dirty="0">
              <a:solidFill>
                <a:srgbClr val="5F01D1"/>
              </a:solidFill>
            </a:endParaRPr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ACA7CD22-8F81-0440-A2C5-9380C4CDA0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3657" y="1267406"/>
            <a:ext cx="4484968" cy="3346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3133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2"/>
          <p:cNvSpPr/>
          <p:nvPr/>
        </p:nvSpPr>
        <p:spPr>
          <a:xfrm>
            <a:off x="-360625" y="754025"/>
            <a:ext cx="538800" cy="645300"/>
          </a:xfrm>
          <a:prstGeom prst="rect">
            <a:avLst/>
          </a:prstGeom>
          <a:solidFill>
            <a:srgbClr val="FFAC00">
              <a:alpha val="2901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22"/>
          <p:cNvSpPr/>
          <p:nvPr/>
        </p:nvSpPr>
        <p:spPr>
          <a:xfrm>
            <a:off x="7996225" y="3142975"/>
            <a:ext cx="662400" cy="1612500"/>
          </a:xfrm>
          <a:prstGeom prst="rect">
            <a:avLst/>
          </a:prstGeom>
          <a:solidFill>
            <a:srgbClr val="8687D1">
              <a:alpha val="5294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22"/>
          <p:cNvSpPr txBox="1">
            <a:spLocks noGrp="1"/>
          </p:cNvSpPr>
          <p:nvPr>
            <p:ph type="ctrTitle"/>
          </p:nvPr>
        </p:nvSpPr>
        <p:spPr>
          <a:xfrm>
            <a:off x="485376" y="276000"/>
            <a:ext cx="7966362" cy="1123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" sz="3200" dirty="0">
                <a:solidFill>
                  <a:srgbClr val="5F01D1"/>
                </a:solidFill>
              </a:rPr>
              <a:t>Key Findings I</a:t>
            </a:r>
            <a:br>
              <a:rPr lang="es" sz="3200" dirty="0">
                <a:solidFill>
                  <a:srgbClr val="5F01D1"/>
                </a:solidFill>
              </a:rPr>
            </a:br>
            <a:endParaRPr sz="3200" dirty="0">
              <a:solidFill>
                <a:srgbClr val="5F01D1"/>
              </a:solidFill>
            </a:endParaRPr>
          </a:p>
        </p:txBody>
      </p:sp>
      <p:sp>
        <p:nvSpPr>
          <p:cNvPr id="9" name="Google Shape;136;p22">
            <a:extLst>
              <a:ext uri="{FF2B5EF4-FFF2-40B4-BE49-F238E27FC236}">
                <a16:creationId xmlns:a16="http://schemas.microsoft.com/office/drawing/2014/main" id="{FB59470B-CC17-E048-B5D8-5925A6690667}"/>
              </a:ext>
            </a:extLst>
          </p:cNvPr>
          <p:cNvSpPr txBox="1">
            <a:spLocks/>
          </p:cNvSpPr>
          <p:nvPr/>
        </p:nvSpPr>
        <p:spPr>
          <a:xfrm>
            <a:off x="485375" y="991403"/>
            <a:ext cx="3014570" cy="36708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Pathway Gothic One"/>
              <a:buNone/>
              <a:defRPr sz="3000" b="0" i="0" u="none" strike="noStrike" cap="none">
                <a:solidFill>
                  <a:schemeClr val="accent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nton"/>
              <a:buNone/>
              <a:defRPr sz="3000" b="0" i="0" u="none" strike="noStrike" cap="none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nton"/>
              <a:buNone/>
              <a:defRPr sz="3000" b="0" i="0" u="none" strike="noStrike" cap="none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nton"/>
              <a:buNone/>
              <a:defRPr sz="3000" b="0" i="0" u="none" strike="noStrike" cap="none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nton"/>
              <a:buNone/>
              <a:defRPr sz="3000" b="0" i="0" u="none" strike="noStrike" cap="none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nton"/>
              <a:buNone/>
              <a:defRPr sz="3000" b="0" i="0" u="none" strike="noStrike" cap="none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nton"/>
              <a:buNone/>
              <a:defRPr sz="3000" b="0" i="0" u="none" strike="noStrike" cap="none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nton"/>
              <a:buNone/>
              <a:defRPr sz="3000" b="0" i="0" u="none" strike="noStrike" cap="none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nton"/>
              <a:buNone/>
              <a:defRPr sz="3000" b="0" i="0" u="none" strike="noStrike" cap="none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pPr lvl="1"/>
            <a:endParaRPr lang="en-CA" sz="2000" dirty="0">
              <a:solidFill>
                <a:schemeClr val="tx1">
                  <a:lumMod val="75000"/>
                </a:schemeClr>
              </a:solidFill>
              <a:latin typeface="Pathway Gothic One"/>
              <a:sym typeface="Pathway Gothic One"/>
            </a:endParaRPr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CA" sz="1800" dirty="0">
              <a:latin typeface="Pathway Gothic One"/>
              <a:sym typeface="Pathway Gothic One"/>
            </a:endParaRPr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CA" sz="1800" dirty="0">
              <a:latin typeface="Pathway Gothic One"/>
              <a:sym typeface="Pathway Gothic One"/>
            </a:endParaRP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CA" sz="1800" dirty="0">
                <a:latin typeface="Pathway Gothic One"/>
                <a:sym typeface="Pathway Gothic One"/>
              </a:rPr>
              <a:t>High-spenders spend more on all categories than low-spenders </a:t>
            </a:r>
          </a:p>
          <a:p>
            <a:pPr lvl="1"/>
            <a:endParaRPr lang="en-CA" sz="1800" dirty="0">
              <a:latin typeface="Pathway Gothic One"/>
              <a:sym typeface="Pathway Gothic One"/>
            </a:endParaRP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CA" sz="1800" dirty="0">
                <a:latin typeface="Pathway Gothic One"/>
                <a:sym typeface="Pathway Gothic One"/>
              </a:rPr>
              <a:t>High-spenders and low-spenders have similar product preferences because their spending on each category is highly correlated 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CA" sz="1800" dirty="0">
              <a:latin typeface="Pathway Gothic One"/>
              <a:sym typeface="Pathway Gothic One"/>
            </a:endParaRPr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CA" sz="1800" dirty="0">
              <a:latin typeface="Pathway Gothic One"/>
              <a:sym typeface="Pathway Gothic One"/>
            </a:endParaRPr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CA" sz="1900" dirty="0">
              <a:latin typeface="Pathway Gothic One"/>
              <a:sym typeface="Pathway Gothic One"/>
            </a:endParaRPr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CA" sz="2000" dirty="0">
              <a:latin typeface="Pathway Gothic One"/>
              <a:sym typeface="Pathway Gothic One"/>
            </a:endParaRPr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3A95019F-F323-F747-86FB-06CDF9C501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9945" y="481293"/>
            <a:ext cx="5608337" cy="4035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6944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2"/>
          <p:cNvSpPr/>
          <p:nvPr/>
        </p:nvSpPr>
        <p:spPr>
          <a:xfrm>
            <a:off x="-360625" y="754025"/>
            <a:ext cx="538800" cy="645300"/>
          </a:xfrm>
          <a:prstGeom prst="rect">
            <a:avLst/>
          </a:prstGeom>
          <a:solidFill>
            <a:srgbClr val="FFAC00">
              <a:alpha val="2901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22"/>
          <p:cNvSpPr txBox="1">
            <a:spLocks noGrp="1"/>
          </p:cNvSpPr>
          <p:nvPr>
            <p:ph type="ctrTitle"/>
          </p:nvPr>
        </p:nvSpPr>
        <p:spPr>
          <a:xfrm>
            <a:off x="288235" y="276000"/>
            <a:ext cx="8163503" cy="1123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" sz="3200" dirty="0">
                <a:solidFill>
                  <a:srgbClr val="5F01D1"/>
                </a:solidFill>
              </a:rPr>
              <a:t>Key Findings II</a:t>
            </a:r>
            <a:br>
              <a:rPr lang="es" sz="3200" dirty="0">
                <a:solidFill>
                  <a:srgbClr val="5F01D1"/>
                </a:solidFill>
              </a:rPr>
            </a:br>
            <a:endParaRPr sz="3200" dirty="0">
              <a:solidFill>
                <a:srgbClr val="5F01D1"/>
              </a:solidFill>
            </a:endParaRPr>
          </a:p>
        </p:txBody>
      </p:sp>
      <p:sp>
        <p:nvSpPr>
          <p:cNvPr id="9" name="Google Shape;136;p22">
            <a:extLst>
              <a:ext uri="{FF2B5EF4-FFF2-40B4-BE49-F238E27FC236}">
                <a16:creationId xmlns:a16="http://schemas.microsoft.com/office/drawing/2014/main" id="{FB59470B-CC17-E048-B5D8-5925A6690667}"/>
              </a:ext>
            </a:extLst>
          </p:cNvPr>
          <p:cNvSpPr txBox="1">
            <a:spLocks/>
          </p:cNvSpPr>
          <p:nvPr/>
        </p:nvSpPr>
        <p:spPr>
          <a:xfrm>
            <a:off x="367748" y="683394"/>
            <a:ext cx="3174238" cy="4184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Pathway Gothic One"/>
              <a:buNone/>
              <a:defRPr sz="3000" b="0" i="0" u="none" strike="noStrike" cap="none">
                <a:solidFill>
                  <a:schemeClr val="accent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nton"/>
              <a:buNone/>
              <a:defRPr sz="3000" b="0" i="0" u="none" strike="noStrike" cap="none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nton"/>
              <a:buNone/>
              <a:defRPr sz="3000" b="0" i="0" u="none" strike="noStrike" cap="none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nton"/>
              <a:buNone/>
              <a:defRPr sz="3000" b="0" i="0" u="none" strike="noStrike" cap="none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nton"/>
              <a:buNone/>
              <a:defRPr sz="3000" b="0" i="0" u="none" strike="noStrike" cap="none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nton"/>
              <a:buNone/>
              <a:defRPr sz="3000" b="0" i="0" u="none" strike="noStrike" cap="none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nton"/>
              <a:buNone/>
              <a:defRPr sz="3000" b="0" i="0" u="none" strike="noStrike" cap="none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nton"/>
              <a:buNone/>
              <a:defRPr sz="3000" b="0" i="0" u="none" strike="noStrike" cap="none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nton"/>
              <a:buNone/>
              <a:defRPr sz="3000" b="0" i="0" u="none" strike="noStrike" cap="none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pPr lvl="1"/>
            <a:endParaRPr lang="en-CA" sz="2000" dirty="0">
              <a:solidFill>
                <a:schemeClr val="tx1">
                  <a:lumMod val="75000"/>
                </a:schemeClr>
              </a:solidFill>
              <a:latin typeface="Pathway Gothic One"/>
              <a:sym typeface="Pathway Gothic One"/>
            </a:endParaRP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CA" sz="1800" dirty="0">
                <a:latin typeface="Pathway Gothic One"/>
                <a:sym typeface="Pathway Gothic One"/>
              </a:rPr>
              <a:t>Moms with at least one child or baby represents 77.6% high spenders , 0.6%  low spenders 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CA" sz="1800" dirty="0">
                <a:latin typeface="Pathway Gothic One"/>
                <a:sym typeface="Pathway Gothic One"/>
              </a:rPr>
              <a:t>87.4% high-spenders and 47.5% low-spenders are between age 20-40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CA" sz="1800" dirty="0">
                <a:latin typeface="Pathway Gothic One"/>
                <a:sym typeface="Pathway Gothic One"/>
              </a:rPr>
              <a:t>More seniors (age over 60) are low-spenders 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CA" sz="1800" dirty="0">
              <a:latin typeface="Pathway Gothic One"/>
              <a:sym typeface="Pathway Gothic One"/>
            </a:endParaRPr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CA" sz="1800" dirty="0">
              <a:latin typeface="Pathway Gothic One"/>
              <a:sym typeface="Pathway Gothic One"/>
            </a:endParaRPr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6BA1AFEE-4D01-3F4F-A7AD-BD5F50C09C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1986" y="1378994"/>
            <a:ext cx="5565137" cy="2792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4033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2"/>
          <p:cNvSpPr/>
          <p:nvPr/>
        </p:nvSpPr>
        <p:spPr>
          <a:xfrm>
            <a:off x="-360625" y="754025"/>
            <a:ext cx="538800" cy="645300"/>
          </a:xfrm>
          <a:prstGeom prst="rect">
            <a:avLst/>
          </a:prstGeom>
          <a:solidFill>
            <a:srgbClr val="FFAC00">
              <a:alpha val="2901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22"/>
          <p:cNvSpPr txBox="1">
            <a:spLocks noGrp="1"/>
          </p:cNvSpPr>
          <p:nvPr>
            <p:ph type="ctrTitle"/>
          </p:nvPr>
        </p:nvSpPr>
        <p:spPr>
          <a:xfrm>
            <a:off x="288235" y="276000"/>
            <a:ext cx="8163503" cy="1123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" sz="3200" dirty="0">
                <a:solidFill>
                  <a:srgbClr val="5F01D1"/>
                </a:solidFill>
              </a:rPr>
              <a:t>Key Findings III</a:t>
            </a:r>
            <a:br>
              <a:rPr lang="es" sz="3200" dirty="0">
                <a:solidFill>
                  <a:srgbClr val="5F01D1"/>
                </a:solidFill>
              </a:rPr>
            </a:br>
            <a:endParaRPr sz="3200" dirty="0">
              <a:solidFill>
                <a:srgbClr val="5F01D1"/>
              </a:solidFill>
            </a:endParaRPr>
          </a:p>
        </p:txBody>
      </p:sp>
      <p:sp>
        <p:nvSpPr>
          <p:cNvPr id="9" name="Google Shape;136;p22">
            <a:extLst>
              <a:ext uri="{FF2B5EF4-FFF2-40B4-BE49-F238E27FC236}">
                <a16:creationId xmlns:a16="http://schemas.microsoft.com/office/drawing/2014/main" id="{FB59470B-CC17-E048-B5D8-5925A6690667}"/>
              </a:ext>
            </a:extLst>
          </p:cNvPr>
          <p:cNvSpPr txBox="1">
            <a:spLocks/>
          </p:cNvSpPr>
          <p:nvPr/>
        </p:nvSpPr>
        <p:spPr>
          <a:xfrm>
            <a:off x="367748" y="683394"/>
            <a:ext cx="3424232" cy="4184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Pathway Gothic One"/>
              <a:buNone/>
              <a:defRPr sz="3000" b="0" i="0" u="none" strike="noStrike" cap="none">
                <a:solidFill>
                  <a:schemeClr val="accent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nton"/>
              <a:buNone/>
              <a:defRPr sz="3000" b="0" i="0" u="none" strike="noStrike" cap="none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nton"/>
              <a:buNone/>
              <a:defRPr sz="3000" b="0" i="0" u="none" strike="noStrike" cap="none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nton"/>
              <a:buNone/>
              <a:defRPr sz="3000" b="0" i="0" u="none" strike="noStrike" cap="none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nton"/>
              <a:buNone/>
              <a:defRPr sz="3000" b="0" i="0" u="none" strike="noStrike" cap="none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nton"/>
              <a:buNone/>
              <a:defRPr sz="3000" b="0" i="0" u="none" strike="noStrike" cap="none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nton"/>
              <a:buNone/>
              <a:defRPr sz="3000" b="0" i="0" u="none" strike="noStrike" cap="none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nton"/>
              <a:buNone/>
              <a:defRPr sz="3000" b="0" i="0" u="none" strike="noStrike" cap="none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nton"/>
              <a:buNone/>
              <a:defRPr sz="3000" b="0" i="0" u="none" strike="noStrike" cap="none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pPr lvl="1"/>
            <a:endParaRPr lang="en-CA" sz="2000" dirty="0">
              <a:solidFill>
                <a:schemeClr val="tx1">
                  <a:lumMod val="75000"/>
                </a:schemeClr>
              </a:solidFill>
              <a:latin typeface="Pathway Gothic One"/>
              <a:sym typeface="Pathway Gothic One"/>
            </a:endParaRP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CA" sz="1800" dirty="0">
                <a:latin typeface="Pathway Gothic One"/>
                <a:sym typeface="Pathway Gothic One"/>
              </a:rPr>
              <a:t>The percentage of high-spenders in rural areas(38.2%) is higher than that of low-spenders in rural areas(25.2%) 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CA" sz="1800" dirty="0">
                <a:latin typeface="Pathway Gothic One"/>
                <a:sym typeface="Pathway Gothic One"/>
              </a:rPr>
              <a:t>More high-spenders are time sensitive and more low-spenders have unsegmented life style 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CA" sz="1800" dirty="0">
                <a:latin typeface="Pathway Gothic One"/>
                <a:sym typeface="Pathway Gothic One"/>
              </a:rPr>
              <a:t>The percentage of low-spenders with above average income is higher than that of high-spenders 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CA" sz="2000" dirty="0">
              <a:latin typeface="Pathway Gothic One"/>
              <a:sym typeface="Pathway Gothic One"/>
            </a:endParaRPr>
          </a:p>
        </p:txBody>
      </p:sp>
      <p:pic>
        <p:nvPicPr>
          <p:cNvPr id="17" name="Picture 16" descr="A screenshot of a cell phone&#10;&#10;Description automatically generated">
            <a:extLst>
              <a:ext uri="{FF2B5EF4-FFF2-40B4-BE49-F238E27FC236}">
                <a16:creationId xmlns:a16="http://schemas.microsoft.com/office/drawing/2014/main" id="{24DCA9E6-FCB7-2542-9D48-E570CA7972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1660" y="504496"/>
            <a:ext cx="5402340" cy="3840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5641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2"/>
          <p:cNvSpPr/>
          <p:nvPr/>
        </p:nvSpPr>
        <p:spPr>
          <a:xfrm>
            <a:off x="-360625" y="754025"/>
            <a:ext cx="538800" cy="645300"/>
          </a:xfrm>
          <a:prstGeom prst="rect">
            <a:avLst/>
          </a:prstGeom>
          <a:solidFill>
            <a:srgbClr val="FFAC00">
              <a:alpha val="2901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22"/>
          <p:cNvSpPr/>
          <p:nvPr/>
        </p:nvSpPr>
        <p:spPr>
          <a:xfrm>
            <a:off x="7996225" y="3142975"/>
            <a:ext cx="662400" cy="1612500"/>
          </a:xfrm>
          <a:prstGeom prst="rect">
            <a:avLst/>
          </a:prstGeom>
          <a:solidFill>
            <a:srgbClr val="8687D1">
              <a:alpha val="5294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22"/>
          <p:cNvSpPr txBox="1">
            <a:spLocks noGrp="1"/>
          </p:cNvSpPr>
          <p:nvPr>
            <p:ph type="ctrTitle"/>
          </p:nvPr>
        </p:nvSpPr>
        <p:spPr>
          <a:xfrm>
            <a:off x="288235" y="276000"/>
            <a:ext cx="8163503" cy="1123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" sz="3200" dirty="0">
                <a:solidFill>
                  <a:srgbClr val="5F01D1"/>
                </a:solidFill>
              </a:rPr>
              <a:t>What’s next ? </a:t>
            </a:r>
            <a:br>
              <a:rPr lang="es" sz="3200" dirty="0">
                <a:solidFill>
                  <a:srgbClr val="5F01D1"/>
                </a:solidFill>
              </a:rPr>
            </a:br>
            <a:endParaRPr sz="3200" dirty="0">
              <a:solidFill>
                <a:srgbClr val="5F01D1"/>
              </a:solidFill>
            </a:endParaRPr>
          </a:p>
        </p:txBody>
      </p:sp>
      <p:sp>
        <p:nvSpPr>
          <p:cNvPr id="9" name="Google Shape;136;p22">
            <a:extLst>
              <a:ext uri="{FF2B5EF4-FFF2-40B4-BE49-F238E27FC236}">
                <a16:creationId xmlns:a16="http://schemas.microsoft.com/office/drawing/2014/main" id="{FB59470B-CC17-E048-B5D8-5925A6690667}"/>
              </a:ext>
            </a:extLst>
          </p:cNvPr>
          <p:cNvSpPr txBox="1">
            <a:spLocks/>
          </p:cNvSpPr>
          <p:nvPr/>
        </p:nvSpPr>
        <p:spPr>
          <a:xfrm>
            <a:off x="288235" y="1399325"/>
            <a:ext cx="4139672" cy="32133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Pathway Gothic One"/>
              <a:buNone/>
              <a:defRPr sz="3000" b="0" i="0" u="none" strike="noStrike" cap="none">
                <a:solidFill>
                  <a:schemeClr val="accent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nton"/>
              <a:buNone/>
              <a:defRPr sz="3000" b="0" i="0" u="none" strike="noStrike" cap="none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nton"/>
              <a:buNone/>
              <a:defRPr sz="3000" b="0" i="0" u="none" strike="noStrike" cap="none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nton"/>
              <a:buNone/>
              <a:defRPr sz="3000" b="0" i="0" u="none" strike="noStrike" cap="none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nton"/>
              <a:buNone/>
              <a:defRPr sz="3000" b="0" i="0" u="none" strike="noStrike" cap="none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nton"/>
              <a:buNone/>
              <a:defRPr sz="3000" b="0" i="0" u="none" strike="noStrike" cap="none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nton"/>
              <a:buNone/>
              <a:defRPr sz="3000" b="0" i="0" u="none" strike="noStrike" cap="none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nton"/>
              <a:buNone/>
              <a:defRPr sz="3000" b="0" i="0" u="none" strike="noStrike" cap="none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nton"/>
              <a:buNone/>
              <a:defRPr sz="3000" b="0" i="0" u="none" strike="noStrike" cap="none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pPr lvl="1"/>
            <a:r>
              <a:rPr lang="en-CA" sz="1800" dirty="0">
                <a:solidFill>
                  <a:schemeClr val="tx1">
                    <a:lumMod val="75000"/>
                  </a:schemeClr>
                </a:solidFill>
                <a:latin typeface="Pathway Gothic One"/>
                <a:sym typeface="Pathway Gothic One"/>
              </a:rPr>
              <a:t>What are the features that impact the classification of high-spenders and low-spenders? </a:t>
            </a:r>
            <a:endParaRPr lang="en-US" sz="1800" dirty="0">
              <a:latin typeface="Pathway Gothic One"/>
              <a:sym typeface="Pathway Gothic One"/>
            </a:endParaRPr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US" sz="1800" dirty="0">
              <a:latin typeface="Pathway Gothic One"/>
              <a:sym typeface="Pathway Gothic One"/>
            </a:endParaRP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800" dirty="0" err="1">
                <a:latin typeface="Pathway Gothic One"/>
                <a:sym typeface="Pathway Gothic One"/>
              </a:rPr>
              <a:t>XGBoost</a:t>
            </a:r>
            <a:r>
              <a:rPr lang="en-US" sz="1800" dirty="0">
                <a:latin typeface="Pathway Gothic One"/>
                <a:sym typeface="Pathway Gothic One"/>
              </a:rPr>
              <a:t> model used high-spend customers as target and all the customer attributes as predictors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800" dirty="0">
                <a:latin typeface="Pathway Gothic One"/>
                <a:sym typeface="Pathway Gothic One"/>
              </a:rPr>
              <a:t>The importance of customer attributes were ranked  from high to low 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1800" dirty="0">
                <a:latin typeface="Pathway Gothic One"/>
                <a:sym typeface="Pathway Gothic One"/>
              </a:rPr>
              <a:t>Moms with at least one child or baby has the highest impact, living in rural areas and being time sensitive rank the second and third </a:t>
            </a:r>
            <a:endParaRPr lang="en-CA" sz="1800" dirty="0">
              <a:latin typeface="Pathway Gothic One"/>
              <a:sym typeface="Pathway Gothic One"/>
            </a:endParaRPr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CA" sz="2000" dirty="0">
              <a:latin typeface="Pathway Gothic One"/>
              <a:sym typeface="Pathway Gothic One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94205E-77C7-E345-BF19-F15822D79E36}"/>
              </a:ext>
            </a:extLst>
          </p:cNvPr>
          <p:cNvSpPr txBox="1"/>
          <p:nvPr/>
        </p:nvSpPr>
        <p:spPr>
          <a:xfrm>
            <a:off x="4716095" y="1124125"/>
            <a:ext cx="5178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chemeClr val="tx1">
                    <a:lumMod val="75000"/>
                  </a:schemeClr>
                </a:solidFill>
                <a:latin typeface="Pathway Gothic One"/>
                <a:sym typeface="Pathway Gothic One"/>
              </a:rPr>
              <a:t>Feature Importance - </a:t>
            </a:r>
            <a:r>
              <a:rPr lang="en-CA" dirty="0" err="1">
                <a:solidFill>
                  <a:schemeClr val="tx1">
                    <a:lumMod val="75000"/>
                  </a:schemeClr>
                </a:solidFill>
                <a:latin typeface="Pathway Gothic One"/>
                <a:sym typeface="Pathway Gothic One"/>
              </a:rPr>
              <a:t>XGBoost</a:t>
            </a:r>
            <a:r>
              <a:rPr lang="en-CA" dirty="0">
                <a:solidFill>
                  <a:schemeClr val="tx1">
                    <a:lumMod val="75000"/>
                  </a:schemeClr>
                </a:solidFill>
                <a:latin typeface="Pathway Gothic One"/>
                <a:sym typeface="Pathway Gothic One"/>
              </a:rPr>
              <a:t> Classification (Target: cluster)     </a:t>
            </a:r>
            <a:endParaRPr lang="en-US" dirty="0"/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ECDCC865-A8AB-5949-B8C9-02CA962044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6095" y="1411493"/>
            <a:ext cx="4427905" cy="3371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0962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2"/>
          <p:cNvSpPr/>
          <p:nvPr/>
        </p:nvSpPr>
        <p:spPr>
          <a:xfrm>
            <a:off x="-360625" y="754025"/>
            <a:ext cx="538800" cy="645300"/>
          </a:xfrm>
          <a:prstGeom prst="rect">
            <a:avLst/>
          </a:prstGeom>
          <a:solidFill>
            <a:srgbClr val="FFAC00">
              <a:alpha val="2901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22"/>
          <p:cNvSpPr txBox="1">
            <a:spLocks noGrp="1"/>
          </p:cNvSpPr>
          <p:nvPr>
            <p:ph type="ctrTitle"/>
          </p:nvPr>
        </p:nvSpPr>
        <p:spPr>
          <a:xfrm>
            <a:off x="385888" y="-914400"/>
            <a:ext cx="7966362" cy="3226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s" sz="3200" dirty="0">
                <a:solidFill>
                  <a:srgbClr val="5F01D1"/>
                </a:solidFill>
              </a:rPr>
              <a:t>Part II Analysis Overview</a:t>
            </a:r>
            <a:endParaRPr sz="3200" dirty="0">
              <a:solidFill>
                <a:srgbClr val="5F01D1"/>
              </a:solidFill>
            </a:endParaRPr>
          </a:p>
        </p:txBody>
      </p:sp>
      <p:sp>
        <p:nvSpPr>
          <p:cNvPr id="9" name="Google Shape;136;p22">
            <a:extLst>
              <a:ext uri="{FF2B5EF4-FFF2-40B4-BE49-F238E27FC236}">
                <a16:creationId xmlns:a16="http://schemas.microsoft.com/office/drawing/2014/main" id="{FB59470B-CC17-E048-B5D8-5925A6690667}"/>
              </a:ext>
            </a:extLst>
          </p:cNvPr>
          <p:cNvSpPr txBox="1">
            <a:spLocks/>
          </p:cNvSpPr>
          <p:nvPr/>
        </p:nvSpPr>
        <p:spPr>
          <a:xfrm>
            <a:off x="385888" y="1399325"/>
            <a:ext cx="7966362" cy="5222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Pathway Gothic One"/>
              <a:buNone/>
              <a:defRPr sz="3000" b="0" i="0" u="none" strike="noStrike" cap="none">
                <a:solidFill>
                  <a:schemeClr val="accent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nton"/>
              <a:buNone/>
              <a:defRPr sz="3000" b="0" i="0" u="none" strike="noStrike" cap="none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nton"/>
              <a:buNone/>
              <a:defRPr sz="3000" b="0" i="0" u="none" strike="noStrike" cap="none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nton"/>
              <a:buNone/>
              <a:defRPr sz="3000" b="0" i="0" u="none" strike="noStrike" cap="none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nton"/>
              <a:buNone/>
              <a:defRPr sz="3000" b="0" i="0" u="none" strike="noStrike" cap="none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nton"/>
              <a:buNone/>
              <a:defRPr sz="3000" b="0" i="0" u="none" strike="noStrike" cap="none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nton"/>
              <a:buNone/>
              <a:defRPr sz="3000" b="0" i="0" u="none" strike="noStrike" cap="none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nton"/>
              <a:buNone/>
              <a:defRPr sz="3000" b="0" i="0" u="none" strike="noStrike" cap="none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nton"/>
              <a:buNone/>
              <a:defRPr sz="3000" b="0" i="0" u="none" strike="noStrike" cap="none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pPr lvl="1"/>
            <a:r>
              <a:rPr lang="en-US" sz="2000" dirty="0">
                <a:solidFill>
                  <a:schemeClr val="tx1">
                    <a:lumMod val="75000"/>
                  </a:schemeClr>
                </a:solidFill>
                <a:latin typeface="Pathway Gothic One"/>
                <a:sym typeface="Pathway Gothic One"/>
              </a:rPr>
              <a:t>We understand the differences between high-spenders and low-spenders in terms of each customer attribute, but how do we find customers with a combination of the important attributes?  </a:t>
            </a:r>
          </a:p>
          <a:p>
            <a:pPr lvl="1"/>
            <a:endParaRPr lang="en-CA" sz="2000" dirty="0">
              <a:solidFill>
                <a:schemeClr val="tx1">
                  <a:lumMod val="75000"/>
                </a:schemeClr>
              </a:solidFill>
              <a:latin typeface="Pathway Gothic One"/>
              <a:sym typeface="Pathway Gothic One"/>
            </a:endParaRPr>
          </a:p>
          <a:p>
            <a:pPr lvl="1"/>
            <a:r>
              <a:rPr lang="en-CA" sz="2000" dirty="0">
                <a:solidFill>
                  <a:schemeClr val="tx1">
                    <a:lumMod val="75000"/>
                  </a:schemeClr>
                </a:solidFill>
                <a:latin typeface="Pathway Gothic One"/>
                <a:sym typeface="Pathway Gothic One"/>
              </a:rPr>
              <a:t>Definition of high opportunity vs low opportunity customers</a:t>
            </a:r>
          </a:p>
          <a:p>
            <a:pPr lvl="1"/>
            <a:r>
              <a:rPr lang="en-CA" sz="2000" dirty="0">
                <a:solidFill>
                  <a:schemeClr val="tx1">
                    <a:lumMod val="75000"/>
                  </a:schemeClr>
                </a:solidFill>
                <a:latin typeface="Pathway Gothic One"/>
                <a:sym typeface="Pathway Gothic One"/>
              </a:rPr>
              <a:t> </a:t>
            </a:r>
            <a:endParaRPr lang="en-CA" altLang="en-US" sz="2000" dirty="0">
              <a:latin typeface="Pathway Gothic One"/>
              <a:sym typeface="Pathway Gothic One"/>
            </a:endParaRP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CA" altLang="en-US" sz="2000" dirty="0">
                <a:solidFill>
                  <a:schemeClr val="tx1">
                    <a:lumMod val="75000"/>
                  </a:schemeClr>
                </a:solidFill>
                <a:latin typeface="Pathway Gothic One"/>
                <a:sym typeface="Pathway Gothic One"/>
              </a:rPr>
              <a:t>High Opportunity Customers : </a:t>
            </a:r>
          </a:p>
          <a:p>
            <a:pPr lvl="1"/>
            <a:r>
              <a:rPr lang="en-CA" altLang="en-US" sz="1800" dirty="0">
                <a:latin typeface="Pathway Gothic One"/>
                <a:sym typeface="Pathway Gothic One"/>
              </a:rPr>
              <a:t>Customers in the cluster(s) with high purchase potential</a:t>
            </a:r>
          </a:p>
          <a:p>
            <a:pPr lvl="1"/>
            <a:endParaRPr lang="en-CA" altLang="en-US" sz="1800" dirty="0">
              <a:latin typeface="Pathway Gothic One"/>
              <a:sym typeface="Pathway Gothic One"/>
            </a:endParaRP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CA" altLang="en-US" sz="2000" dirty="0">
                <a:solidFill>
                  <a:schemeClr val="tx1">
                    <a:lumMod val="75000"/>
                  </a:schemeClr>
                </a:solidFill>
                <a:latin typeface="Pathway Gothic One"/>
                <a:sym typeface="Pathway Gothic One"/>
              </a:rPr>
              <a:t>Low Opportunity Customers : </a:t>
            </a:r>
          </a:p>
          <a:p>
            <a:pPr lvl="1"/>
            <a:r>
              <a:rPr lang="en-CA" altLang="en-US" sz="1800" dirty="0">
                <a:latin typeface="Pathway Gothic One"/>
                <a:sym typeface="Pathway Gothic One"/>
              </a:rPr>
              <a:t>Customers in the cluster(s) with low purchase potential</a:t>
            </a:r>
            <a:endParaRPr lang="en-CA" altLang="en-US" sz="2000" dirty="0">
              <a:latin typeface="Pathway Gothic One"/>
              <a:sym typeface="Pathway Gothic One"/>
            </a:endParaRPr>
          </a:p>
          <a:p>
            <a:pPr lvl="1"/>
            <a:endParaRPr lang="en-CA" altLang="en-US" sz="2000" dirty="0">
              <a:solidFill>
                <a:schemeClr val="tx1">
                  <a:lumMod val="75000"/>
                </a:schemeClr>
              </a:solidFill>
              <a:latin typeface="Pathway Gothic One"/>
              <a:sym typeface="Pathway Gothic One"/>
            </a:endParaRPr>
          </a:p>
          <a:p>
            <a:pPr lvl="1"/>
            <a:endParaRPr lang="en-CA" altLang="en-US" sz="2000" dirty="0">
              <a:solidFill>
                <a:schemeClr val="tx1">
                  <a:lumMod val="75000"/>
                </a:schemeClr>
              </a:solidFill>
              <a:latin typeface="Pathway Gothic One"/>
              <a:sym typeface="Pathway Gothic One"/>
            </a:endParaRPr>
          </a:p>
          <a:p>
            <a:pPr lvl="1"/>
            <a:endParaRPr lang="en-CA" altLang="en-US" sz="2000" dirty="0">
              <a:solidFill>
                <a:schemeClr val="tx1">
                  <a:lumMod val="75000"/>
                </a:schemeClr>
              </a:solidFill>
              <a:latin typeface="Pathway Gothic One"/>
              <a:sym typeface="Pathway Gothic One"/>
            </a:endParaRPr>
          </a:p>
          <a:p>
            <a:pPr lvl="1"/>
            <a:endParaRPr lang="en-CA" altLang="en-US" sz="36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A" altLang="en-US" sz="3600" dirty="0"/>
          </a:p>
          <a:p>
            <a:endParaRPr lang="en-CA" sz="3200" dirty="0">
              <a:solidFill>
                <a:srgbClr val="5F01D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48388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2"/>
          <p:cNvSpPr/>
          <p:nvPr/>
        </p:nvSpPr>
        <p:spPr>
          <a:xfrm>
            <a:off x="-360625" y="754025"/>
            <a:ext cx="538800" cy="645300"/>
          </a:xfrm>
          <a:prstGeom prst="rect">
            <a:avLst/>
          </a:prstGeom>
          <a:solidFill>
            <a:srgbClr val="FFAC00">
              <a:alpha val="2901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22"/>
          <p:cNvSpPr txBox="1">
            <a:spLocks noGrp="1"/>
          </p:cNvSpPr>
          <p:nvPr>
            <p:ph type="ctrTitle"/>
          </p:nvPr>
        </p:nvSpPr>
        <p:spPr>
          <a:xfrm>
            <a:off x="385888" y="-207518"/>
            <a:ext cx="7966362" cy="22080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s" sz="3200" dirty="0">
                <a:solidFill>
                  <a:srgbClr val="5F01D1"/>
                </a:solidFill>
              </a:rPr>
              <a:t>Part II Analysis Overview</a:t>
            </a:r>
            <a:endParaRPr sz="3200" dirty="0">
              <a:solidFill>
                <a:srgbClr val="5F01D1"/>
              </a:solidFill>
            </a:endParaRPr>
          </a:p>
        </p:txBody>
      </p:sp>
      <p:sp>
        <p:nvSpPr>
          <p:cNvPr id="9" name="Google Shape;136;p22">
            <a:extLst>
              <a:ext uri="{FF2B5EF4-FFF2-40B4-BE49-F238E27FC236}">
                <a16:creationId xmlns:a16="http://schemas.microsoft.com/office/drawing/2014/main" id="{FB59470B-CC17-E048-B5D8-5925A6690667}"/>
              </a:ext>
            </a:extLst>
          </p:cNvPr>
          <p:cNvSpPr txBox="1">
            <a:spLocks/>
          </p:cNvSpPr>
          <p:nvPr/>
        </p:nvSpPr>
        <p:spPr>
          <a:xfrm>
            <a:off x="485375" y="3796748"/>
            <a:ext cx="3480569" cy="606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Pathway Gothic One"/>
              <a:buNone/>
              <a:defRPr sz="3000" b="0" i="0" u="none" strike="noStrike" cap="none">
                <a:solidFill>
                  <a:schemeClr val="accent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nton"/>
              <a:buNone/>
              <a:defRPr sz="3000" b="0" i="0" u="none" strike="noStrike" cap="none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nton"/>
              <a:buNone/>
              <a:defRPr sz="3000" b="0" i="0" u="none" strike="noStrike" cap="none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nton"/>
              <a:buNone/>
              <a:defRPr sz="3000" b="0" i="0" u="none" strike="noStrike" cap="none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nton"/>
              <a:buNone/>
              <a:defRPr sz="3000" b="0" i="0" u="none" strike="noStrike" cap="none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nton"/>
              <a:buNone/>
              <a:defRPr sz="3000" b="0" i="0" u="none" strike="noStrike" cap="none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nton"/>
              <a:buNone/>
              <a:defRPr sz="3000" b="0" i="0" u="none" strike="noStrike" cap="none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nton"/>
              <a:buNone/>
              <a:defRPr sz="3000" b="0" i="0" u="none" strike="noStrike" cap="none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nton"/>
              <a:buNone/>
              <a:defRPr sz="3000" b="0" i="0" u="none" strike="noStrike" cap="none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pPr lvl="1"/>
            <a:endParaRPr lang="en-CA" sz="2000" dirty="0">
              <a:solidFill>
                <a:schemeClr val="tx1">
                  <a:lumMod val="75000"/>
                </a:schemeClr>
              </a:solidFill>
              <a:latin typeface="Pathway Gothic One"/>
              <a:sym typeface="Pathway Gothic One"/>
            </a:endParaRPr>
          </a:p>
          <a:p>
            <a:pPr lvl="1"/>
            <a:r>
              <a:rPr lang="en-CA" sz="2000" dirty="0">
                <a:solidFill>
                  <a:schemeClr val="tx1">
                    <a:lumMod val="75000"/>
                  </a:schemeClr>
                </a:solidFill>
                <a:latin typeface="Pathway Gothic One"/>
                <a:sym typeface="Pathway Gothic One"/>
              </a:rPr>
              <a:t>K-means Clustering </a:t>
            </a:r>
          </a:p>
          <a:p>
            <a:pPr lvl="1"/>
            <a:endParaRPr lang="en-CA" altLang="en-US" sz="2000" dirty="0">
              <a:latin typeface="Pathway Gothic One"/>
              <a:sym typeface="Pathway Gothic One"/>
            </a:endParaRP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CA" altLang="en-US" sz="1800" dirty="0">
                <a:latin typeface="Pathway Gothic One"/>
                <a:sym typeface="Pathway Gothic One"/>
              </a:rPr>
              <a:t>Group customers with similar characteristics into clusters and identify high/low opportunity clusters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CA" altLang="en-US" sz="1800" dirty="0">
                <a:latin typeface="Pathway Gothic One"/>
                <a:sym typeface="Pathway Gothic One"/>
              </a:rPr>
              <a:t>Use unsupervised machine learning because the data is unlabeled 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CA" altLang="en-US" sz="1800" dirty="0">
                <a:latin typeface="Pathway Gothic One"/>
                <a:sym typeface="Pathway Gothic One"/>
              </a:rPr>
              <a:t>Optimal number of clusters is 4 </a:t>
            </a:r>
          </a:p>
          <a:p>
            <a:pPr lvl="1"/>
            <a:endParaRPr lang="en-CA" altLang="en-US" sz="2000" dirty="0">
              <a:latin typeface="Pathway Gothic One"/>
              <a:sym typeface="Pathway Gothic One"/>
            </a:endParaRPr>
          </a:p>
          <a:p>
            <a:pPr lvl="1"/>
            <a:endParaRPr lang="en-CA" altLang="en-US" sz="2000" dirty="0">
              <a:solidFill>
                <a:schemeClr val="tx1">
                  <a:lumMod val="75000"/>
                </a:schemeClr>
              </a:solidFill>
              <a:latin typeface="Pathway Gothic One"/>
              <a:sym typeface="Pathway Gothic One"/>
            </a:endParaRPr>
          </a:p>
          <a:p>
            <a:pPr lvl="1"/>
            <a:endParaRPr lang="en-CA" altLang="en-US" sz="2000" dirty="0">
              <a:solidFill>
                <a:schemeClr val="tx1">
                  <a:lumMod val="75000"/>
                </a:schemeClr>
              </a:solidFill>
              <a:latin typeface="Pathway Gothic One"/>
              <a:sym typeface="Pathway Gothic One"/>
            </a:endParaRPr>
          </a:p>
          <a:p>
            <a:pPr lvl="1"/>
            <a:endParaRPr lang="en-CA" altLang="en-US" sz="2000" dirty="0">
              <a:solidFill>
                <a:schemeClr val="tx1">
                  <a:lumMod val="75000"/>
                </a:schemeClr>
              </a:solidFill>
              <a:latin typeface="Pathway Gothic One"/>
              <a:sym typeface="Pathway Gothic One"/>
            </a:endParaRPr>
          </a:p>
          <a:p>
            <a:pPr lvl="1"/>
            <a:endParaRPr lang="en-CA" altLang="en-US" sz="36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A" altLang="en-US" sz="3600" dirty="0"/>
          </a:p>
          <a:p>
            <a:endParaRPr lang="en-CA" sz="3200" dirty="0">
              <a:solidFill>
                <a:srgbClr val="5F01D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B5E1E3-6238-D549-BBA0-B19A23637E94}"/>
              </a:ext>
            </a:extLst>
          </p:cNvPr>
          <p:cNvSpPr txBox="1"/>
          <p:nvPr/>
        </p:nvSpPr>
        <p:spPr>
          <a:xfrm>
            <a:off x="4184374" y="754025"/>
            <a:ext cx="36178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chemeClr val="tx1">
                    <a:lumMod val="75000"/>
                  </a:schemeClr>
                </a:solidFill>
                <a:latin typeface="Pathway Gothic One"/>
                <a:sym typeface="Pathway Gothic One"/>
              </a:rPr>
              <a:t>Elbow Method for Optimal k </a:t>
            </a:r>
            <a:endParaRPr lang="en-US" dirty="0"/>
          </a:p>
        </p:txBody>
      </p:sp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CC4CDDC7-960E-3D41-96BF-57D9DAC15F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8457" y="1024483"/>
            <a:ext cx="4031654" cy="3453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9875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2"/>
          <p:cNvSpPr/>
          <p:nvPr/>
        </p:nvSpPr>
        <p:spPr>
          <a:xfrm>
            <a:off x="-360625" y="754025"/>
            <a:ext cx="538800" cy="645300"/>
          </a:xfrm>
          <a:prstGeom prst="rect">
            <a:avLst/>
          </a:prstGeom>
          <a:solidFill>
            <a:srgbClr val="FFAC00">
              <a:alpha val="2901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22"/>
          <p:cNvSpPr txBox="1">
            <a:spLocks noGrp="1"/>
          </p:cNvSpPr>
          <p:nvPr>
            <p:ph type="ctrTitle"/>
          </p:nvPr>
        </p:nvSpPr>
        <p:spPr>
          <a:xfrm>
            <a:off x="485376" y="-462708"/>
            <a:ext cx="6502214" cy="2897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" sz="3200" dirty="0">
                <a:solidFill>
                  <a:srgbClr val="5F01D1"/>
                </a:solidFill>
              </a:rPr>
              <a:t>Agenda </a:t>
            </a:r>
            <a:endParaRPr sz="3200" dirty="0">
              <a:solidFill>
                <a:srgbClr val="5F01D1"/>
              </a:solidFill>
            </a:endParaRPr>
          </a:p>
        </p:txBody>
      </p:sp>
      <p:sp>
        <p:nvSpPr>
          <p:cNvPr id="9" name="Google Shape;136;p22">
            <a:extLst>
              <a:ext uri="{FF2B5EF4-FFF2-40B4-BE49-F238E27FC236}">
                <a16:creationId xmlns:a16="http://schemas.microsoft.com/office/drawing/2014/main" id="{FB59470B-CC17-E048-B5D8-5925A6690667}"/>
              </a:ext>
            </a:extLst>
          </p:cNvPr>
          <p:cNvSpPr txBox="1">
            <a:spLocks/>
          </p:cNvSpPr>
          <p:nvPr/>
        </p:nvSpPr>
        <p:spPr>
          <a:xfrm>
            <a:off x="485375" y="1587062"/>
            <a:ext cx="7909478" cy="3556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Pathway Gothic One"/>
              <a:buNone/>
              <a:defRPr sz="3000" b="0" i="0" u="none" strike="noStrike" cap="none">
                <a:solidFill>
                  <a:schemeClr val="accent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nton"/>
              <a:buNone/>
              <a:defRPr sz="3000" b="0" i="0" u="none" strike="noStrike" cap="none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nton"/>
              <a:buNone/>
              <a:defRPr sz="3000" b="0" i="0" u="none" strike="noStrike" cap="none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nton"/>
              <a:buNone/>
              <a:defRPr sz="3000" b="0" i="0" u="none" strike="noStrike" cap="none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nton"/>
              <a:buNone/>
              <a:defRPr sz="3000" b="0" i="0" u="none" strike="noStrike" cap="none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nton"/>
              <a:buNone/>
              <a:defRPr sz="3000" b="0" i="0" u="none" strike="noStrike" cap="none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nton"/>
              <a:buNone/>
              <a:defRPr sz="3000" b="0" i="0" u="none" strike="noStrike" cap="none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nton"/>
              <a:buNone/>
              <a:defRPr sz="3000" b="0" i="0" u="none" strike="noStrike" cap="none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nton"/>
              <a:buNone/>
              <a:defRPr sz="3000" b="0" i="0" u="none" strike="noStrike" cap="none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altLang="en-US" sz="2200" dirty="0">
                <a:solidFill>
                  <a:srgbClr val="5F01D1"/>
                </a:solidFill>
              </a:rPr>
              <a:t>Background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" sz="2200" dirty="0">
                <a:solidFill>
                  <a:srgbClr val="5F01D1"/>
                </a:solidFill>
              </a:rPr>
              <a:t>Business Objectives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" sz="2200" dirty="0">
                <a:solidFill>
                  <a:srgbClr val="5F01D1"/>
                </a:solidFill>
              </a:rPr>
              <a:t>Analytical Approach and Assumption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altLang="en-US" sz="2200" dirty="0">
                <a:solidFill>
                  <a:srgbClr val="5F01D1"/>
                </a:solidFill>
              </a:rPr>
              <a:t>Data Overview/Understanding/Preprocessing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altLang="en-US" sz="2200" dirty="0">
                <a:solidFill>
                  <a:srgbClr val="5F01D1"/>
                </a:solidFill>
              </a:rPr>
              <a:t>Part I Analysis Overview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altLang="en-US" sz="2200" dirty="0">
                <a:solidFill>
                  <a:srgbClr val="5F01D1"/>
                </a:solidFill>
              </a:rPr>
              <a:t>Key Findings I/II/III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altLang="en-US" sz="2200" dirty="0">
                <a:solidFill>
                  <a:srgbClr val="5F01D1"/>
                </a:solidFill>
              </a:rPr>
              <a:t>Part II Analysis Overview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altLang="en-US" sz="2200" dirty="0">
                <a:solidFill>
                  <a:srgbClr val="5F01D1"/>
                </a:solidFill>
              </a:rPr>
              <a:t>Key Findings I /II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" sz="2200" dirty="0">
                <a:solidFill>
                  <a:srgbClr val="5F01D1"/>
                </a:solidFill>
              </a:rPr>
              <a:t>Recommendations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A" altLang="en-US" sz="2400" dirty="0"/>
          </a:p>
          <a:p>
            <a:endParaRPr lang="en-CA" sz="3200" dirty="0">
              <a:solidFill>
                <a:srgbClr val="5F01D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33572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2"/>
          <p:cNvSpPr/>
          <p:nvPr/>
        </p:nvSpPr>
        <p:spPr>
          <a:xfrm>
            <a:off x="-360625" y="754025"/>
            <a:ext cx="538800" cy="645300"/>
          </a:xfrm>
          <a:prstGeom prst="rect">
            <a:avLst/>
          </a:prstGeom>
          <a:solidFill>
            <a:srgbClr val="FFAC00">
              <a:alpha val="2901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22"/>
          <p:cNvSpPr txBox="1">
            <a:spLocks noGrp="1"/>
          </p:cNvSpPr>
          <p:nvPr>
            <p:ph type="ctrTitle"/>
          </p:nvPr>
        </p:nvSpPr>
        <p:spPr>
          <a:xfrm>
            <a:off x="385888" y="-207518"/>
            <a:ext cx="7966362" cy="22080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s" sz="3200" dirty="0">
                <a:solidFill>
                  <a:srgbClr val="5F01D1"/>
                </a:solidFill>
              </a:rPr>
              <a:t>Part II Analysis Overview  </a:t>
            </a:r>
            <a:endParaRPr sz="3200" dirty="0">
              <a:solidFill>
                <a:srgbClr val="5F01D1"/>
              </a:solidFill>
            </a:endParaRPr>
          </a:p>
        </p:txBody>
      </p:sp>
      <p:sp>
        <p:nvSpPr>
          <p:cNvPr id="9" name="Google Shape;136;p22">
            <a:extLst>
              <a:ext uri="{FF2B5EF4-FFF2-40B4-BE49-F238E27FC236}">
                <a16:creationId xmlns:a16="http://schemas.microsoft.com/office/drawing/2014/main" id="{FB59470B-CC17-E048-B5D8-5925A6690667}"/>
              </a:ext>
            </a:extLst>
          </p:cNvPr>
          <p:cNvSpPr txBox="1">
            <a:spLocks/>
          </p:cNvSpPr>
          <p:nvPr/>
        </p:nvSpPr>
        <p:spPr>
          <a:xfrm>
            <a:off x="485375" y="3377901"/>
            <a:ext cx="3480079" cy="7273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Pathway Gothic One"/>
              <a:buNone/>
              <a:defRPr sz="3000" b="0" i="0" u="none" strike="noStrike" cap="none">
                <a:solidFill>
                  <a:schemeClr val="accent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nton"/>
              <a:buNone/>
              <a:defRPr sz="3000" b="0" i="0" u="none" strike="noStrike" cap="none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nton"/>
              <a:buNone/>
              <a:defRPr sz="3000" b="0" i="0" u="none" strike="noStrike" cap="none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nton"/>
              <a:buNone/>
              <a:defRPr sz="3000" b="0" i="0" u="none" strike="noStrike" cap="none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nton"/>
              <a:buNone/>
              <a:defRPr sz="3000" b="0" i="0" u="none" strike="noStrike" cap="none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nton"/>
              <a:buNone/>
              <a:defRPr sz="3000" b="0" i="0" u="none" strike="noStrike" cap="none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nton"/>
              <a:buNone/>
              <a:defRPr sz="3000" b="0" i="0" u="none" strike="noStrike" cap="none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nton"/>
              <a:buNone/>
              <a:defRPr sz="3000" b="0" i="0" u="none" strike="noStrike" cap="none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nton"/>
              <a:buNone/>
              <a:defRPr sz="3000" b="0" i="0" u="none" strike="noStrike" cap="none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pPr lvl="1"/>
            <a:endParaRPr lang="en-CA" altLang="en-US" sz="2000" dirty="0">
              <a:latin typeface="Pathway Gothic One"/>
              <a:sym typeface="Pathway Gothic One"/>
            </a:endParaRP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CA" altLang="en-US" sz="1800" dirty="0">
                <a:latin typeface="Pathway Gothic One"/>
                <a:sym typeface="Pathway Gothic One"/>
              </a:rPr>
              <a:t>Clusters were formed based on customers attributes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CA" sz="1800" dirty="0">
                <a:latin typeface="Pathway Gothic One"/>
              </a:rPr>
              <a:t>Use t-Distributed Stochastic Neighbor Embedding for dimensionality reduction before clustering </a:t>
            </a:r>
            <a:endParaRPr lang="en-CA" altLang="en-US" sz="1800" dirty="0">
              <a:latin typeface="Pathway Gothic One"/>
              <a:sym typeface="Pathway Gothic One"/>
            </a:endParaRP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CA" altLang="en-US" sz="1800" dirty="0">
                <a:latin typeface="Pathway Gothic One"/>
                <a:sym typeface="Pathway Gothic One"/>
              </a:rPr>
              <a:t>The clusters were well separated </a:t>
            </a:r>
            <a:endParaRPr lang="en-CA" altLang="en-US" sz="2000" dirty="0">
              <a:latin typeface="Pathway Gothic One"/>
              <a:sym typeface="Pathway Gothic One"/>
            </a:endParaRPr>
          </a:p>
          <a:p>
            <a:pPr lvl="1"/>
            <a:endParaRPr lang="en-CA" altLang="en-US" sz="2000" dirty="0">
              <a:solidFill>
                <a:schemeClr val="tx1">
                  <a:lumMod val="75000"/>
                </a:schemeClr>
              </a:solidFill>
              <a:latin typeface="Pathway Gothic One"/>
              <a:sym typeface="Pathway Gothic One"/>
            </a:endParaRPr>
          </a:p>
          <a:p>
            <a:pPr lvl="1"/>
            <a:endParaRPr lang="en-CA" altLang="en-US" sz="2000" dirty="0">
              <a:solidFill>
                <a:schemeClr val="tx1">
                  <a:lumMod val="75000"/>
                </a:schemeClr>
              </a:solidFill>
              <a:latin typeface="Pathway Gothic One"/>
              <a:sym typeface="Pathway Gothic One"/>
            </a:endParaRPr>
          </a:p>
          <a:p>
            <a:pPr lvl="1"/>
            <a:endParaRPr lang="en-CA" altLang="en-US" sz="36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A" altLang="en-US" sz="3600" dirty="0"/>
          </a:p>
          <a:p>
            <a:endParaRPr lang="en-CA" sz="3200" dirty="0">
              <a:solidFill>
                <a:srgbClr val="5F01D1"/>
              </a:solidFill>
            </a:endParaRPr>
          </a:p>
        </p:txBody>
      </p:sp>
      <p:pic>
        <p:nvPicPr>
          <p:cNvPr id="3" name="Picture 2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256F28D0-927D-D643-8F3C-F38E72B1EA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5454" y="349058"/>
            <a:ext cx="4386796" cy="4412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848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2"/>
          <p:cNvSpPr/>
          <p:nvPr/>
        </p:nvSpPr>
        <p:spPr>
          <a:xfrm>
            <a:off x="-360625" y="754025"/>
            <a:ext cx="538800" cy="645300"/>
          </a:xfrm>
          <a:prstGeom prst="rect">
            <a:avLst/>
          </a:prstGeom>
          <a:solidFill>
            <a:srgbClr val="FFAC00">
              <a:alpha val="2901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22"/>
          <p:cNvSpPr/>
          <p:nvPr/>
        </p:nvSpPr>
        <p:spPr>
          <a:xfrm>
            <a:off x="7996225" y="3001504"/>
            <a:ext cx="662400" cy="1612500"/>
          </a:xfrm>
          <a:prstGeom prst="rect">
            <a:avLst/>
          </a:prstGeom>
          <a:solidFill>
            <a:srgbClr val="8687D1">
              <a:alpha val="5294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22"/>
          <p:cNvSpPr txBox="1">
            <a:spLocks noGrp="1"/>
          </p:cNvSpPr>
          <p:nvPr>
            <p:ph type="ctrTitle"/>
          </p:nvPr>
        </p:nvSpPr>
        <p:spPr>
          <a:xfrm>
            <a:off x="385888" y="-746234"/>
            <a:ext cx="7966362" cy="27467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s" sz="3200" dirty="0">
                <a:solidFill>
                  <a:srgbClr val="5F01D1"/>
                </a:solidFill>
              </a:rPr>
              <a:t>Key Findings I   </a:t>
            </a:r>
            <a:endParaRPr sz="3200" dirty="0">
              <a:solidFill>
                <a:srgbClr val="5F01D1"/>
              </a:solidFill>
            </a:endParaRPr>
          </a:p>
        </p:txBody>
      </p:sp>
      <p:sp>
        <p:nvSpPr>
          <p:cNvPr id="9" name="Google Shape;136;p22">
            <a:extLst>
              <a:ext uri="{FF2B5EF4-FFF2-40B4-BE49-F238E27FC236}">
                <a16:creationId xmlns:a16="http://schemas.microsoft.com/office/drawing/2014/main" id="{FB59470B-CC17-E048-B5D8-5925A6690667}"/>
              </a:ext>
            </a:extLst>
          </p:cNvPr>
          <p:cNvSpPr txBox="1">
            <a:spLocks/>
          </p:cNvSpPr>
          <p:nvPr/>
        </p:nvSpPr>
        <p:spPr>
          <a:xfrm>
            <a:off x="304800" y="2746759"/>
            <a:ext cx="3929173" cy="2037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Pathway Gothic One"/>
              <a:buNone/>
              <a:defRPr sz="3000" b="0" i="0" u="none" strike="noStrike" cap="none">
                <a:solidFill>
                  <a:schemeClr val="accent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nton"/>
              <a:buNone/>
              <a:defRPr sz="3000" b="0" i="0" u="none" strike="noStrike" cap="none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nton"/>
              <a:buNone/>
              <a:defRPr sz="3000" b="0" i="0" u="none" strike="noStrike" cap="none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nton"/>
              <a:buNone/>
              <a:defRPr sz="3000" b="0" i="0" u="none" strike="noStrike" cap="none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nton"/>
              <a:buNone/>
              <a:defRPr sz="3000" b="0" i="0" u="none" strike="noStrike" cap="none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nton"/>
              <a:buNone/>
              <a:defRPr sz="3000" b="0" i="0" u="none" strike="noStrike" cap="none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nton"/>
              <a:buNone/>
              <a:defRPr sz="3000" b="0" i="0" u="none" strike="noStrike" cap="none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nton"/>
              <a:buNone/>
              <a:defRPr sz="3000" b="0" i="0" u="none" strike="noStrike" cap="none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nton"/>
              <a:buNone/>
              <a:defRPr sz="3000" b="0" i="0" u="none" strike="noStrike" cap="none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pPr lvl="1"/>
            <a:r>
              <a:rPr lang="en-CA" altLang="en-US" sz="1800" dirty="0">
                <a:solidFill>
                  <a:schemeClr val="tx1">
                    <a:lumMod val="75000"/>
                  </a:schemeClr>
                </a:solidFill>
                <a:latin typeface="Pathway Gothic One"/>
                <a:sym typeface="Pathway Gothic One"/>
              </a:rPr>
              <a:t>Identify High vs Low Opportunity Customers </a:t>
            </a:r>
          </a:p>
          <a:p>
            <a:pPr lvl="1"/>
            <a:endParaRPr lang="en-CA" altLang="en-US" sz="1800" dirty="0">
              <a:solidFill>
                <a:schemeClr val="tx1">
                  <a:lumMod val="75000"/>
                </a:schemeClr>
              </a:solidFill>
              <a:latin typeface="Pathway Gothic One"/>
              <a:sym typeface="Pathway Gothic One"/>
            </a:endParaRPr>
          </a:p>
          <a:p>
            <a:pPr lvl="1"/>
            <a:r>
              <a:rPr lang="en-CA" altLang="en-US" sz="1800" dirty="0">
                <a:solidFill>
                  <a:schemeClr val="tx1">
                    <a:lumMod val="75000"/>
                  </a:schemeClr>
                </a:solidFill>
                <a:latin typeface="Pathway Gothic One"/>
                <a:sym typeface="Pathway Gothic One"/>
              </a:rPr>
              <a:t>High-Opportunity Customers  </a:t>
            </a:r>
            <a:endParaRPr lang="en-CA" altLang="en-US" sz="1800" dirty="0">
              <a:latin typeface="Pathway Gothic One"/>
              <a:sym typeface="Pathway Gothic One"/>
            </a:endParaRP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CA" altLang="en-US" sz="1800" dirty="0">
                <a:latin typeface="Pathway Gothic One"/>
                <a:sym typeface="Pathway Gothic One"/>
              </a:rPr>
              <a:t>Mom with child/baby, age 20-40, income above average, live in urban areas</a:t>
            </a:r>
          </a:p>
          <a:p>
            <a:pPr lvl="1"/>
            <a:endParaRPr lang="en-CA" altLang="en-US" sz="1800" dirty="0">
              <a:latin typeface="Pathway Gothic One"/>
              <a:sym typeface="Pathway Gothic One"/>
            </a:endParaRPr>
          </a:p>
          <a:p>
            <a:pPr lvl="1"/>
            <a:r>
              <a:rPr lang="en-CA" altLang="en-US" sz="1800" dirty="0">
                <a:solidFill>
                  <a:schemeClr val="tx1">
                    <a:lumMod val="75000"/>
                  </a:schemeClr>
                </a:solidFill>
                <a:latin typeface="Pathway Gothic One"/>
                <a:sym typeface="Pathway Gothic One"/>
              </a:rPr>
              <a:t>Low-Opportunity Customers  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CA" altLang="en-US" sz="1800" dirty="0">
                <a:latin typeface="Pathway Gothic One"/>
                <a:sym typeface="Pathway Gothic One"/>
              </a:rPr>
              <a:t>Few mom with child/baby, age 50+, income above average, live in urban areas </a:t>
            </a:r>
          </a:p>
          <a:p>
            <a:pPr lvl="1"/>
            <a:endParaRPr lang="en-CA" altLang="en-US" sz="1800" dirty="0">
              <a:solidFill>
                <a:schemeClr val="tx1">
                  <a:lumMod val="75000"/>
                </a:schemeClr>
              </a:solidFill>
              <a:latin typeface="Pathway Gothic One"/>
              <a:sym typeface="Pathway Gothic One"/>
            </a:endParaRPr>
          </a:p>
          <a:p>
            <a:pPr lvl="1"/>
            <a:endParaRPr lang="en-CA" altLang="en-US" sz="1800" dirty="0">
              <a:solidFill>
                <a:schemeClr val="tx1">
                  <a:lumMod val="75000"/>
                </a:schemeClr>
              </a:solidFill>
              <a:latin typeface="Pathway Gothic One"/>
              <a:sym typeface="Pathway Gothic One"/>
            </a:endParaRPr>
          </a:p>
          <a:p>
            <a:pPr lvl="1"/>
            <a:endParaRPr lang="en-CA" altLang="en-US" sz="1800" dirty="0">
              <a:latin typeface="Pathway Gothic One"/>
              <a:sym typeface="Pathway Gothic One"/>
            </a:endParaRPr>
          </a:p>
          <a:p>
            <a:pPr lvl="1"/>
            <a:endParaRPr lang="en-CA" altLang="en-US" sz="36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A" altLang="en-US" sz="3600" dirty="0"/>
          </a:p>
          <a:p>
            <a:endParaRPr lang="en-CA" sz="3200" dirty="0">
              <a:solidFill>
                <a:srgbClr val="5F01D1"/>
              </a:solidFill>
            </a:endParaRPr>
          </a:p>
        </p:txBody>
      </p:sp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90867132-1A62-D948-9A63-04CF58244A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3973" y="0"/>
            <a:ext cx="460522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9771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2"/>
          <p:cNvSpPr/>
          <p:nvPr/>
        </p:nvSpPr>
        <p:spPr>
          <a:xfrm>
            <a:off x="-360625" y="754025"/>
            <a:ext cx="538800" cy="645300"/>
          </a:xfrm>
          <a:prstGeom prst="rect">
            <a:avLst/>
          </a:prstGeom>
          <a:solidFill>
            <a:srgbClr val="FFAC00">
              <a:alpha val="2901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22"/>
          <p:cNvSpPr/>
          <p:nvPr/>
        </p:nvSpPr>
        <p:spPr>
          <a:xfrm>
            <a:off x="7996225" y="3001504"/>
            <a:ext cx="662400" cy="1612500"/>
          </a:xfrm>
          <a:prstGeom prst="rect">
            <a:avLst/>
          </a:prstGeom>
          <a:solidFill>
            <a:srgbClr val="8687D1">
              <a:alpha val="5294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22"/>
          <p:cNvSpPr txBox="1">
            <a:spLocks noGrp="1"/>
          </p:cNvSpPr>
          <p:nvPr>
            <p:ph type="ctrTitle"/>
          </p:nvPr>
        </p:nvSpPr>
        <p:spPr>
          <a:xfrm>
            <a:off x="385888" y="-207518"/>
            <a:ext cx="7966362" cy="22080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s" sz="3200" dirty="0">
                <a:solidFill>
                  <a:srgbClr val="5F01D1"/>
                </a:solidFill>
              </a:rPr>
              <a:t>Key Findings II  </a:t>
            </a:r>
            <a:endParaRPr sz="3200" dirty="0">
              <a:solidFill>
                <a:srgbClr val="5F01D1"/>
              </a:solidFill>
            </a:endParaRPr>
          </a:p>
        </p:txBody>
      </p:sp>
      <p:sp>
        <p:nvSpPr>
          <p:cNvPr id="9" name="Google Shape;136;p22">
            <a:extLst>
              <a:ext uri="{FF2B5EF4-FFF2-40B4-BE49-F238E27FC236}">
                <a16:creationId xmlns:a16="http://schemas.microsoft.com/office/drawing/2014/main" id="{FB59470B-CC17-E048-B5D8-5925A6690667}"/>
              </a:ext>
            </a:extLst>
          </p:cNvPr>
          <p:cNvSpPr txBox="1">
            <a:spLocks/>
          </p:cNvSpPr>
          <p:nvPr/>
        </p:nvSpPr>
        <p:spPr>
          <a:xfrm>
            <a:off x="274545" y="-189247"/>
            <a:ext cx="3092712" cy="6003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Pathway Gothic One"/>
              <a:buNone/>
              <a:defRPr sz="3000" b="0" i="0" u="none" strike="noStrike" cap="none">
                <a:solidFill>
                  <a:schemeClr val="accent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nton"/>
              <a:buNone/>
              <a:defRPr sz="3000" b="0" i="0" u="none" strike="noStrike" cap="none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nton"/>
              <a:buNone/>
              <a:defRPr sz="3000" b="0" i="0" u="none" strike="noStrike" cap="none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nton"/>
              <a:buNone/>
              <a:defRPr sz="3000" b="0" i="0" u="none" strike="noStrike" cap="none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nton"/>
              <a:buNone/>
              <a:defRPr sz="3000" b="0" i="0" u="none" strike="noStrike" cap="none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nton"/>
              <a:buNone/>
              <a:defRPr sz="3000" b="0" i="0" u="none" strike="noStrike" cap="none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nton"/>
              <a:buNone/>
              <a:defRPr sz="3000" b="0" i="0" u="none" strike="noStrike" cap="none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nton"/>
              <a:buNone/>
              <a:defRPr sz="3000" b="0" i="0" u="none" strike="noStrike" cap="none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nton"/>
              <a:buNone/>
              <a:defRPr sz="3000" b="0" i="0" u="none" strike="noStrike" cap="none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CA" sz="1800" dirty="0">
                <a:latin typeface="Pathway Gothic One"/>
                <a:sym typeface="Pathway Gothic One"/>
              </a:rPr>
              <a:t>High opportunity customers spend more in all categories than low-opportunity customers </a:t>
            </a:r>
          </a:p>
          <a:p>
            <a:pPr lvl="1"/>
            <a:endParaRPr lang="en-CA" sz="1800" dirty="0">
              <a:latin typeface="Pathway Gothic One"/>
              <a:sym typeface="Pathway Gothic One"/>
            </a:endParaRP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CA" sz="1800" dirty="0">
                <a:latin typeface="Pathway Gothic One"/>
                <a:sym typeface="Pathway Gothic One"/>
              </a:rPr>
              <a:t>High-opportunity and low-opportunity customers have similar product preferences and spending habits </a:t>
            </a:r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911C1732-40A5-1845-BBFC-7234498F36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3627" y="153476"/>
            <a:ext cx="5693107" cy="4695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8995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2"/>
          <p:cNvSpPr/>
          <p:nvPr/>
        </p:nvSpPr>
        <p:spPr>
          <a:xfrm>
            <a:off x="-360625" y="754025"/>
            <a:ext cx="538800" cy="645300"/>
          </a:xfrm>
          <a:prstGeom prst="rect">
            <a:avLst/>
          </a:prstGeom>
          <a:solidFill>
            <a:srgbClr val="FFAC00">
              <a:alpha val="2901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22"/>
          <p:cNvSpPr txBox="1">
            <a:spLocks noGrp="1"/>
          </p:cNvSpPr>
          <p:nvPr>
            <p:ph type="ctrTitle"/>
          </p:nvPr>
        </p:nvSpPr>
        <p:spPr>
          <a:xfrm>
            <a:off x="385888" y="-207518"/>
            <a:ext cx="7966362" cy="22080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s" sz="3200" dirty="0">
                <a:solidFill>
                  <a:srgbClr val="5F01D1"/>
                </a:solidFill>
              </a:rPr>
              <a:t>Recommendations </a:t>
            </a:r>
            <a:endParaRPr sz="3200" dirty="0">
              <a:solidFill>
                <a:srgbClr val="5F01D1"/>
              </a:solidFill>
            </a:endParaRPr>
          </a:p>
        </p:txBody>
      </p:sp>
      <p:sp>
        <p:nvSpPr>
          <p:cNvPr id="9" name="Google Shape;136;p22">
            <a:extLst>
              <a:ext uri="{FF2B5EF4-FFF2-40B4-BE49-F238E27FC236}">
                <a16:creationId xmlns:a16="http://schemas.microsoft.com/office/drawing/2014/main" id="{FB59470B-CC17-E048-B5D8-5925A6690667}"/>
              </a:ext>
            </a:extLst>
          </p:cNvPr>
          <p:cNvSpPr txBox="1">
            <a:spLocks/>
          </p:cNvSpPr>
          <p:nvPr/>
        </p:nvSpPr>
        <p:spPr>
          <a:xfrm>
            <a:off x="485375" y="2935457"/>
            <a:ext cx="5422596" cy="22080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Pathway Gothic One"/>
              <a:buNone/>
              <a:defRPr sz="3000" b="0" i="0" u="none" strike="noStrike" cap="none">
                <a:solidFill>
                  <a:schemeClr val="accent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nton"/>
              <a:buNone/>
              <a:defRPr sz="3000" b="0" i="0" u="none" strike="noStrike" cap="none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nton"/>
              <a:buNone/>
              <a:defRPr sz="3000" b="0" i="0" u="none" strike="noStrike" cap="none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nton"/>
              <a:buNone/>
              <a:defRPr sz="3000" b="0" i="0" u="none" strike="noStrike" cap="none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nton"/>
              <a:buNone/>
              <a:defRPr sz="3000" b="0" i="0" u="none" strike="noStrike" cap="none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nton"/>
              <a:buNone/>
              <a:defRPr sz="3000" b="0" i="0" u="none" strike="noStrike" cap="none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nton"/>
              <a:buNone/>
              <a:defRPr sz="3000" b="0" i="0" u="none" strike="noStrike" cap="none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nton"/>
              <a:buNone/>
              <a:defRPr sz="3000" b="0" i="0" u="none" strike="noStrike" cap="none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nton"/>
              <a:buNone/>
              <a:defRPr sz="3000" b="0" i="0" u="none" strike="noStrike" cap="none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pPr lvl="1"/>
            <a:r>
              <a:rPr lang="en-CA" sz="2000" dirty="0">
                <a:solidFill>
                  <a:schemeClr val="tx1">
                    <a:lumMod val="75000"/>
                  </a:schemeClr>
                </a:solidFill>
                <a:latin typeface="Pathway Gothic One"/>
                <a:sym typeface="Pathway Gothic One"/>
              </a:rPr>
              <a:t>Target customers in the high-opportunity cluster 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CA" sz="1800" dirty="0">
                <a:latin typeface="Pathway Gothic One"/>
                <a:sym typeface="Pathway Gothic One"/>
              </a:rPr>
              <a:t>The highest opportunity cluster represents  24%  of the sample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CA" sz="1800" dirty="0">
                <a:latin typeface="Pathway Gothic One"/>
                <a:sym typeface="Pathway Gothic One"/>
              </a:rPr>
              <a:t>The cluster has the highest percentage of customers age 20-40 (98%) 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CA" sz="1800" dirty="0">
                <a:latin typeface="Pathway Gothic One"/>
                <a:sym typeface="Pathway Gothic One"/>
              </a:rPr>
              <a:t> The cluster has the highest percentage of mom with at least a child or a baby(80%) 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CA" sz="1800" dirty="0">
                <a:latin typeface="Pathway Gothic One"/>
                <a:sym typeface="Pathway Gothic One"/>
              </a:rPr>
              <a:t>The customers in the high-opportunity cluster have the </a:t>
            </a:r>
            <a:r>
              <a:rPr lang="en-CA" sz="1800" dirty="0">
                <a:solidFill>
                  <a:schemeClr val="tx1">
                    <a:lumMod val="75000"/>
                  </a:schemeClr>
                </a:solidFill>
                <a:latin typeface="Pathway Gothic One"/>
                <a:sym typeface="Pathway Gothic One"/>
              </a:rPr>
              <a:t>highest average spending 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CA" sz="1800" dirty="0">
                <a:latin typeface="Pathway Gothic One"/>
                <a:sym typeface="Pathway Gothic One"/>
              </a:rPr>
              <a:t>Offer discount on the categories they spend the most on, exotic fruits and vegetables(31%), no-meat burgers(18%) and grains (16%) </a:t>
            </a:r>
            <a:endParaRPr lang="en-CA" sz="1800" dirty="0">
              <a:solidFill>
                <a:schemeClr val="tx1">
                  <a:lumMod val="75000"/>
                </a:schemeClr>
              </a:solidFill>
              <a:latin typeface="Pathway Gothic One"/>
              <a:sym typeface="Pathway Gothic One"/>
            </a:endParaRPr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CA" sz="1800" dirty="0">
              <a:latin typeface="Pathway Gothic One"/>
              <a:sym typeface="Pathway Gothic One"/>
            </a:endParaRPr>
          </a:p>
          <a:p>
            <a:pPr lvl="1"/>
            <a:endParaRPr lang="en-CA" sz="1800" dirty="0">
              <a:latin typeface="Pathway Gothic One"/>
            </a:endParaRPr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CA" altLang="en-US" sz="2000" dirty="0">
              <a:solidFill>
                <a:schemeClr val="tx1">
                  <a:lumMod val="75000"/>
                </a:schemeClr>
              </a:solidFill>
              <a:latin typeface="Pathway Gothic One"/>
              <a:sym typeface="Pathway Gothic One"/>
            </a:endParaRPr>
          </a:p>
          <a:p>
            <a:pPr lvl="1"/>
            <a:endParaRPr lang="en-CA" altLang="en-US" sz="2000" dirty="0">
              <a:solidFill>
                <a:schemeClr val="tx1">
                  <a:lumMod val="75000"/>
                </a:schemeClr>
              </a:solidFill>
              <a:latin typeface="Pathway Gothic One"/>
              <a:sym typeface="Pathway Gothic One"/>
            </a:endParaRPr>
          </a:p>
          <a:p>
            <a:pPr lvl="1"/>
            <a:endParaRPr lang="en-CA" altLang="en-US" sz="36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A" altLang="en-US" sz="3600" dirty="0"/>
          </a:p>
          <a:p>
            <a:endParaRPr lang="en-CA" sz="3200" dirty="0">
              <a:solidFill>
                <a:srgbClr val="5F01D1"/>
              </a:solidFill>
            </a:endParaRPr>
          </a:p>
        </p:txBody>
      </p:sp>
      <p:pic>
        <p:nvPicPr>
          <p:cNvPr id="3" name="Picture 2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21C1BC58-AF19-7E44-8A6D-942147CDE7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3396" y="663820"/>
            <a:ext cx="3306253" cy="2208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4848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2"/>
          <p:cNvSpPr/>
          <p:nvPr/>
        </p:nvSpPr>
        <p:spPr>
          <a:xfrm>
            <a:off x="-360625" y="754025"/>
            <a:ext cx="538800" cy="645300"/>
          </a:xfrm>
          <a:prstGeom prst="rect">
            <a:avLst/>
          </a:prstGeom>
          <a:solidFill>
            <a:srgbClr val="FFAC00">
              <a:alpha val="2901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22"/>
          <p:cNvSpPr txBox="1">
            <a:spLocks noGrp="1"/>
          </p:cNvSpPr>
          <p:nvPr>
            <p:ph type="ctrTitle"/>
          </p:nvPr>
        </p:nvSpPr>
        <p:spPr>
          <a:xfrm>
            <a:off x="485376" y="276000"/>
            <a:ext cx="6502214" cy="14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" sz="3200" dirty="0">
                <a:solidFill>
                  <a:srgbClr val="5F01D1"/>
                </a:solidFill>
              </a:rPr>
              <a:t>Background  </a:t>
            </a:r>
            <a:endParaRPr sz="3200" dirty="0">
              <a:solidFill>
                <a:srgbClr val="5F01D1"/>
              </a:solidFill>
            </a:endParaRPr>
          </a:p>
        </p:txBody>
      </p:sp>
      <p:sp>
        <p:nvSpPr>
          <p:cNvPr id="9" name="Google Shape;136;p22">
            <a:extLst>
              <a:ext uri="{FF2B5EF4-FFF2-40B4-BE49-F238E27FC236}">
                <a16:creationId xmlns:a16="http://schemas.microsoft.com/office/drawing/2014/main" id="{FB59470B-CC17-E048-B5D8-5925A6690667}"/>
              </a:ext>
            </a:extLst>
          </p:cNvPr>
          <p:cNvSpPr txBox="1">
            <a:spLocks/>
          </p:cNvSpPr>
          <p:nvPr/>
        </p:nvSpPr>
        <p:spPr>
          <a:xfrm>
            <a:off x="612966" y="1786270"/>
            <a:ext cx="7659163" cy="3442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Pathway Gothic One"/>
              <a:buNone/>
              <a:defRPr sz="3000" b="0" i="0" u="none" strike="noStrike" cap="none">
                <a:solidFill>
                  <a:schemeClr val="accent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nton"/>
              <a:buNone/>
              <a:defRPr sz="3000" b="0" i="0" u="none" strike="noStrike" cap="none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nton"/>
              <a:buNone/>
              <a:defRPr sz="3000" b="0" i="0" u="none" strike="noStrike" cap="none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nton"/>
              <a:buNone/>
              <a:defRPr sz="3000" b="0" i="0" u="none" strike="noStrike" cap="none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nton"/>
              <a:buNone/>
              <a:defRPr sz="3000" b="0" i="0" u="none" strike="noStrike" cap="none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nton"/>
              <a:buNone/>
              <a:defRPr sz="3000" b="0" i="0" u="none" strike="noStrike" cap="none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nton"/>
              <a:buNone/>
              <a:defRPr sz="3000" b="0" i="0" u="none" strike="noStrike" cap="none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nton"/>
              <a:buNone/>
              <a:defRPr sz="3000" b="0" i="0" u="none" strike="noStrike" cap="none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nton"/>
              <a:buNone/>
              <a:defRPr sz="3000" b="0" i="0" u="none" strike="noStrike" cap="none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CA" sz="2000" dirty="0">
                <a:latin typeface="Pathway Gothic One"/>
                <a:sym typeface="Pathway Gothic One"/>
              </a:rPr>
              <a:t>“Healthy Treats” is a small sized grocer  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CA" sz="2000" dirty="0">
                <a:latin typeface="Pathway Gothic One"/>
                <a:sym typeface="Pathway Gothic One"/>
              </a:rPr>
              <a:t>Goal is to stretch its market share to 4.5% by the end of  the year; current is around 3%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CA" sz="2000" dirty="0">
                <a:latin typeface="Pathway Gothic One"/>
                <a:sym typeface="Pathway Gothic One"/>
              </a:rPr>
              <a:t>“Healthy Treats” believes the best marketing strategy involves identification of customers and categories which should be prioritized for marketing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CA" sz="2000" dirty="0">
                <a:latin typeface="Pathway Gothic One"/>
                <a:sym typeface="Pathway Gothic One"/>
              </a:rPr>
              <a:t>Customer spending and opportunity is believed to be affected by customer life stage, life cycle, age, income and neighborhoods </a:t>
            </a:r>
          </a:p>
          <a:p>
            <a:pPr lvl="1"/>
            <a:endParaRPr lang="en-CA" sz="2000" dirty="0">
              <a:latin typeface="Pathway Gothic One"/>
              <a:sym typeface="Pathway Gothic One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A" altLang="en-US" sz="36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A" altLang="en-US" sz="3600" dirty="0"/>
          </a:p>
          <a:p>
            <a:endParaRPr lang="en-CA" sz="3200" dirty="0">
              <a:solidFill>
                <a:srgbClr val="5F01D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95309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2"/>
          <p:cNvSpPr/>
          <p:nvPr/>
        </p:nvSpPr>
        <p:spPr>
          <a:xfrm>
            <a:off x="-360625" y="754025"/>
            <a:ext cx="538800" cy="645300"/>
          </a:xfrm>
          <a:prstGeom prst="rect">
            <a:avLst/>
          </a:prstGeom>
          <a:solidFill>
            <a:srgbClr val="FFAC00">
              <a:alpha val="2901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22"/>
          <p:cNvSpPr txBox="1">
            <a:spLocks noGrp="1"/>
          </p:cNvSpPr>
          <p:nvPr>
            <p:ph type="ctrTitle"/>
          </p:nvPr>
        </p:nvSpPr>
        <p:spPr>
          <a:xfrm>
            <a:off x="485375" y="200355"/>
            <a:ext cx="7966362" cy="14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" sz="3200" dirty="0">
                <a:solidFill>
                  <a:srgbClr val="5F01D1"/>
                </a:solidFill>
              </a:rPr>
              <a:t>Business Objectives</a:t>
            </a:r>
            <a:endParaRPr sz="3200" dirty="0">
              <a:solidFill>
                <a:srgbClr val="5F01D1"/>
              </a:solidFill>
            </a:endParaRPr>
          </a:p>
        </p:txBody>
      </p:sp>
      <p:sp>
        <p:nvSpPr>
          <p:cNvPr id="9" name="Google Shape;136;p22">
            <a:extLst>
              <a:ext uri="{FF2B5EF4-FFF2-40B4-BE49-F238E27FC236}">
                <a16:creationId xmlns:a16="http://schemas.microsoft.com/office/drawing/2014/main" id="{FB59470B-CC17-E048-B5D8-5925A6690667}"/>
              </a:ext>
            </a:extLst>
          </p:cNvPr>
          <p:cNvSpPr txBox="1">
            <a:spLocks/>
          </p:cNvSpPr>
          <p:nvPr/>
        </p:nvSpPr>
        <p:spPr>
          <a:xfrm>
            <a:off x="485375" y="4185920"/>
            <a:ext cx="7659163" cy="681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Pathway Gothic One"/>
              <a:buNone/>
              <a:defRPr sz="3000" b="0" i="0" u="none" strike="noStrike" cap="none">
                <a:solidFill>
                  <a:schemeClr val="accent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nton"/>
              <a:buNone/>
              <a:defRPr sz="3000" b="0" i="0" u="none" strike="noStrike" cap="none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nton"/>
              <a:buNone/>
              <a:defRPr sz="3000" b="0" i="0" u="none" strike="noStrike" cap="none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nton"/>
              <a:buNone/>
              <a:defRPr sz="3000" b="0" i="0" u="none" strike="noStrike" cap="none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nton"/>
              <a:buNone/>
              <a:defRPr sz="3000" b="0" i="0" u="none" strike="noStrike" cap="none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nton"/>
              <a:buNone/>
              <a:defRPr sz="3000" b="0" i="0" u="none" strike="noStrike" cap="none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nton"/>
              <a:buNone/>
              <a:defRPr sz="3000" b="0" i="0" u="none" strike="noStrike" cap="none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nton"/>
              <a:buNone/>
              <a:defRPr sz="3000" b="0" i="0" u="none" strike="noStrike" cap="none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nton"/>
              <a:buNone/>
              <a:defRPr sz="3000" b="0" i="0" u="none" strike="noStrike" cap="none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pPr lvl="1"/>
            <a:r>
              <a:rPr lang="en-CA" sz="2000" dirty="0">
                <a:solidFill>
                  <a:schemeClr val="tx1">
                    <a:lumMod val="75000"/>
                  </a:schemeClr>
                </a:solidFill>
                <a:latin typeface="Pathway Gothic One"/>
                <a:sym typeface="Pathway Gothic One"/>
              </a:rPr>
              <a:t>Target high spending customers with high opportunity </a:t>
            </a:r>
          </a:p>
          <a:p>
            <a:pPr lvl="1"/>
            <a:endParaRPr lang="en-CA" sz="2000" dirty="0">
              <a:solidFill>
                <a:schemeClr val="tx1">
                  <a:lumMod val="75000"/>
                </a:schemeClr>
              </a:solidFill>
              <a:latin typeface="Pathway Gothic One"/>
              <a:sym typeface="Pathway Gothic One"/>
            </a:endParaRPr>
          </a:p>
          <a:p>
            <a:pPr lvl="1"/>
            <a:r>
              <a:rPr lang="en-CA" sz="2000" dirty="0">
                <a:solidFill>
                  <a:schemeClr val="tx1">
                    <a:lumMod val="75000"/>
                  </a:schemeClr>
                </a:solidFill>
                <a:latin typeface="Pathway Gothic One"/>
                <a:sym typeface="Pathway Gothic One"/>
              </a:rPr>
              <a:t>PART I 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CA" sz="2000" dirty="0">
                <a:latin typeface="Pathway Gothic One"/>
                <a:sym typeface="Pathway Gothic One"/>
              </a:rPr>
              <a:t>Identify </a:t>
            </a:r>
            <a:r>
              <a:rPr lang="en-CA" sz="2000" dirty="0">
                <a:solidFill>
                  <a:schemeClr val="tx1">
                    <a:lumMod val="75000"/>
                  </a:schemeClr>
                </a:solidFill>
                <a:latin typeface="Pathway Gothic One"/>
                <a:sym typeface="Pathway Gothic One"/>
              </a:rPr>
              <a:t>high-spend vs low-spend </a:t>
            </a:r>
            <a:r>
              <a:rPr lang="en-CA" sz="2000" dirty="0">
                <a:latin typeface="Pathway Gothic One"/>
                <a:sym typeface="Pathway Gothic One"/>
              </a:rPr>
              <a:t>customers and categories</a:t>
            </a:r>
          </a:p>
          <a:p>
            <a:pPr lvl="1"/>
            <a:endParaRPr lang="en-CA" altLang="en-US" sz="2000" dirty="0">
              <a:latin typeface="Pathway Gothic One"/>
              <a:sym typeface="Pathway Gothic One"/>
            </a:endParaRPr>
          </a:p>
          <a:p>
            <a:pPr lvl="1"/>
            <a:r>
              <a:rPr lang="en-CA" sz="2000" dirty="0">
                <a:solidFill>
                  <a:schemeClr val="tx1">
                    <a:lumMod val="75000"/>
                  </a:schemeClr>
                </a:solidFill>
                <a:latin typeface="Pathway Gothic One"/>
                <a:sym typeface="Pathway Gothic One"/>
              </a:rPr>
              <a:t>PART II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CA" sz="2000" dirty="0">
                <a:latin typeface="Pathway Gothic One"/>
                <a:sym typeface="Pathway Gothic One"/>
              </a:rPr>
              <a:t>Identify </a:t>
            </a:r>
            <a:r>
              <a:rPr lang="en-CA" sz="2000" dirty="0">
                <a:solidFill>
                  <a:schemeClr val="tx1">
                    <a:lumMod val="75000"/>
                  </a:schemeClr>
                </a:solidFill>
                <a:latin typeface="Pathway Gothic One"/>
                <a:sym typeface="Pathway Gothic One"/>
              </a:rPr>
              <a:t>high-opportunity vs low-opportunity </a:t>
            </a:r>
            <a:r>
              <a:rPr lang="en-CA" sz="2000" dirty="0">
                <a:latin typeface="Pathway Gothic One"/>
                <a:sym typeface="Pathway Gothic One"/>
              </a:rPr>
              <a:t>customers and categories</a:t>
            </a:r>
          </a:p>
          <a:p>
            <a:pPr lvl="1"/>
            <a:endParaRPr lang="en-CA" altLang="en-US" sz="2000" dirty="0">
              <a:solidFill>
                <a:schemeClr val="tx1">
                  <a:lumMod val="75000"/>
                </a:schemeClr>
              </a:solidFill>
              <a:latin typeface="Pathway Gothic One"/>
              <a:sym typeface="Pathway Gothic One"/>
            </a:endParaRPr>
          </a:p>
          <a:p>
            <a:pPr lvl="1"/>
            <a:endParaRPr lang="en-CA" altLang="en-US" sz="2000" dirty="0">
              <a:solidFill>
                <a:schemeClr val="tx1">
                  <a:lumMod val="75000"/>
                </a:schemeClr>
              </a:solidFill>
              <a:latin typeface="Pathway Gothic One"/>
              <a:sym typeface="Pathway Gothic One"/>
            </a:endParaRPr>
          </a:p>
          <a:p>
            <a:pPr lvl="1"/>
            <a:endParaRPr lang="en-CA" altLang="en-US" sz="2000" dirty="0">
              <a:latin typeface="Pathway Gothic One"/>
              <a:sym typeface="Pathway Gothic One"/>
            </a:endParaRPr>
          </a:p>
          <a:p>
            <a:pPr lvl="1"/>
            <a:endParaRPr lang="en-CA" altLang="en-US" sz="2000" dirty="0">
              <a:solidFill>
                <a:schemeClr val="tx1">
                  <a:lumMod val="75000"/>
                </a:schemeClr>
              </a:solidFill>
              <a:latin typeface="Pathway Gothic One"/>
              <a:sym typeface="Pathway Gothic One"/>
            </a:endParaRPr>
          </a:p>
          <a:p>
            <a:pPr lvl="1"/>
            <a:endParaRPr lang="en-CA" altLang="en-US" sz="2000" dirty="0">
              <a:solidFill>
                <a:schemeClr val="tx1">
                  <a:lumMod val="75000"/>
                </a:schemeClr>
              </a:solidFill>
              <a:latin typeface="Pathway Gothic One"/>
              <a:sym typeface="Pathway Gothic One"/>
            </a:endParaRPr>
          </a:p>
          <a:p>
            <a:pPr lvl="1"/>
            <a:endParaRPr lang="en-CA" altLang="en-US" sz="2000" dirty="0">
              <a:solidFill>
                <a:schemeClr val="tx1">
                  <a:lumMod val="75000"/>
                </a:schemeClr>
              </a:solidFill>
              <a:latin typeface="Pathway Gothic One"/>
              <a:sym typeface="Pathway Gothic One"/>
            </a:endParaRPr>
          </a:p>
          <a:p>
            <a:pPr lvl="1"/>
            <a:endParaRPr lang="en-CA" altLang="en-US" sz="36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A" altLang="en-US" sz="3600" dirty="0"/>
          </a:p>
          <a:p>
            <a:endParaRPr lang="en-CA" sz="3200" dirty="0">
              <a:solidFill>
                <a:srgbClr val="5F01D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23519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2"/>
          <p:cNvSpPr/>
          <p:nvPr/>
        </p:nvSpPr>
        <p:spPr>
          <a:xfrm>
            <a:off x="-360625" y="754025"/>
            <a:ext cx="538800" cy="645300"/>
          </a:xfrm>
          <a:prstGeom prst="rect">
            <a:avLst/>
          </a:prstGeom>
          <a:solidFill>
            <a:srgbClr val="FFAC00">
              <a:alpha val="2901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22"/>
          <p:cNvSpPr txBox="1">
            <a:spLocks noGrp="1"/>
          </p:cNvSpPr>
          <p:nvPr>
            <p:ph type="ctrTitle"/>
          </p:nvPr>
        </p:nvSpPr>
        <p:spPr>
          <a:xfrm>
            <a:off x="485376" y="276000"/>
            <a:ext cx="7966362" cy="14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" sz="3200" dirty="0">
                <a:solidFill>
                  <a:srgbClr val="5F01D1"/>
                </a:solidFill>
              </a:rPr>
              <a:t>Analytical Approach and Assumption </a:t>
            </a:r>
            <a:endParaRPr sz="3200" dirty="0">
              <a:solidFill>
                <a:srgbClr val="5F01D1"/>
              </a:solidFill>
            </a:endParaRPr>
          </a:p>
        </p:txBody>
      </p:sp>
      <p:sp>
        <p:nvSpPr>
          <p:cNvPr id="9" name="Google Shape;136;p22">
            <a:extLst>
              <a:ext uri="{FF2B5EF4-FFF2-40B4-BE49-F238E27FC236}">
                <a16:creationId xmlns:a16="http://schemas.microsoft.com/office/drawing/2014/main" id="{FB59470B-CC17-E048-B5D8-5925A6690667}"/>
              </a:ext>
            </a:extLst>
          </p:cNvPr>
          <p:cNvSpPr txBox="1">
            <a:spLocks/>
          </p:cNvSpPr>
          <p:nvPr/>
        </p:nvSpPr>
        <p:spPr>
          <a:xfrm>
            <a:off x="485375" y="4755475"/>
            <a:ext cx="7659163" cy="112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Pathway Gothic One"/>
              <a:buNone/>
              <a:defRPr sz="3000" b="0" i="0" u="none" strike="noStrike" cap="none">
                <a:solidFill>
                  <a:schemeClr val="accent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nton"/>
              <a:buNone/>
              <a:defRPr sz="3000" b="0" i="0" u="none" strike="noStrike" cap="none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nton"/>
              <a:buNone/>
              <a:defRPr sz="3000" b="0" i="0" u="none" strike="noStrike" cap="none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nton"/>
              <a:buNone/>
              <a:defRPr sz="3000" b="0" i="0" u="none" strike="noStrike" cap="none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nton"/>
              <a:buNone/>
              <a:defRPr sz="3000" b="0" i="0" u="none" strike="noStrike" cap="none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nton"/>
              <a:buNone/>
              <a:defRPr sz="3000" b="0" i="0" u="none" strike="noStrike" cap="none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nton"/>
              <a:buNone/>
              <a:defRPr sz="3000" b="0" i="0" u="none" strike="noStrike" cap="none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nton"/>
              <a:buNone/>
              <a:defRPr sz="3000" b="0" i="0" u="none" strike="noStrike" cap="none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nton"/>
              <a:buNone/>
              <a:defRPr sz="3000" b="0" i="0" u="none" strike="noStrike" cap="none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pPr lvl="1"/>
            <a:endParaRPr lang="en-CA" altLang="en-US" sz="2000" dirty="0">
              <a:latin typeface="Pathway Gothic One"/>
              <a:sym typeface="Pathway Gothic One"/>
            </a:endParaRPr>
          </a:p>
          <a:p>
            <a:pPr lvl="1"/>
            <a:r>
              <a:rPr lang="en-CA" sz="2000" dirty="0">
                <a:solidFill>
                  <a:schemeClr val="tx1">
                    <a:lumMod val="75000"/>
                  </a:schemeClr>
                </a:solidFill>
                <a:latin typeface="Pathway Gothic One"/>
                <a:sym typeface="Pathway Gothic One"/>
              </a:rPr>
              <a:t>PART I </a:t>
            </a:r>
            <a:endParaRPr lang="en-CA" altLang="en-US" sz="2000" dirty="0">
              <a:latin typeface="Pathway Gothic One"/>
              <a:sym typeface="Pathway Gothic One"/>
            </a:endParaRP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CA" altLang="en-US" sz="1900" dirty="0">
                <a:latin typeface="Pathway Gothic One"/>
                <a:sym typeface="Pathway Gothic One"/>
              </a:rPr>
              <a:t>Segment customers based on </a:t>
            </a:r>
            <a:r>
              <a:rPr lang="en-CA" altLang="en-US" sz="1900" dirty="0">
                <a:solidFill>
                  <a:schemeClr val="tx1">
                    <a:lumMod val="75000"/>
                  </a:schemeClr>
                </a:solidFill>
                <a:latin typeface="Pathway Gothic One"/>
                <a:sym typeface="Pathway Gothic One"/>
              </a:rPr>
              <a:t>total annual spend on healthy food</a:t>
            </a:r>
            <a:endParaRPr lang="en-CA" altLang="en-US" sz="1900" dirty="0">
              <a:latin typeface="Pathway Gothic One"/>
              <a:sym typeface="Pathway Gothic One"/>
            </a:endParaRP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CA" altLang="en-US" sz="1900" dirty="0">
                <a:latin typeface="Pathway Gothic One"/>
                <a:sym typeface="Pathway Gothic One"/>
              </a:rPr>
              <a:t>Understand the differences between high spenders and low spenders</a:t>
            </a:r>
          </a:p>
          <a:p>
            <a:pPr lvl="1"/>
            <a:endParaRPr lang="en-CA" sz="2000" dirty="0">
              <a:latin typeface="Pathway Gothic One"/>
              <a:sym typeface="Pathway Gothic One"/>
            </a:endParaRPr>
          </a:p>
          <a:p>
            <a:pPr lvl="1"/>
            <a:r>
              <a:rPr lang="en-CA" altLang="en-US" sz="2000" dirty="0">
                <a:solidFill>
                  <a:schemeClr val="tx1">
                    <a:lumMod val="75000"/>
                  </a:schemeClr>
                </a:solidFill>
                <a:latin typeface="Pathway Gothic One"/>
                <a:sym typeface="Pathway Gothic One"/>
              </a:rPr>
              <a:t>Part II 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CA" altLang="en-US" sz="1900" dirty="0">
                <a:latin typeface="Pathway Gothic One"/>
                <a:sym typeface="Pathway Gothic One"/>
              </a:rPr>
              <a:t>Segment customers based on </a:t>
            </a:r>
            <a:r>
              <a:rPr lang="en-CA" altLang="en-US" sz="1900" dirty="0">
                <a:solidFill>
                  <a:schemeClr val="tx1">
                    <a:lumMod val="75000"/>
                  </a:schemeClr>
                </a:solidFill>
                <a:latin typeface="Pathway Gothic One"/>
                <a:sym typeface="Pathway Gothic One"/>
              </a:rPr>
              <a:t>customers attributes 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CA" altLang="en-US" sz="1900" dirty="0">
                <a:latin typeface="Pathway Gothic One"/>
                <a:sym typeface="Pathway Gothic One"/>
              </a:rPr>
              <a:t>Identify clusters with high-opportunity and low-opportunity customers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CA" altLang="en-US" sz="1900" dirty="0">
                <a:latin typeface="Pathway Gothic One"/>
                <a:sym typeface="Pathway Gothic One"/>
              </a:rPr>
              <a:t>Understand the differences between high-opportunity and low-opportunity customers </a:t>
            </a:r>
          </a:p>
          <a:p>
            <a:pPr lvl="0"/>
            <a:r>
              <a:rPr lang="en-CA" sz="2000" dirty="0">
                <a:solidFill>
                  <a:schemeClr val="tx1">
                    <a:lumMod val="75000"/>
                  </a:schemeClr>
                </a:solidFill>
                <a:sym typeface="Anton"/>
              </a:rPr>
              <a:t>Assumption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900" dirty="0">
                <a:sym typeface="Anton"/>
              </a:rPr>
              <a:t>Annual spend is unknown before clustering </a:t>
            </a:r>
          </a:p>
          <a:p>
            <a:pPr lvl="1"/>
            <a:endParaRPr lang="en-CA" altLang="en-US" sz="2000" dirty="0">
              <a:latin typeface="Pathway Gothic One"/>
              <a:sym typeface="Pathway Gothic One"/>
            </a:endParaRPr>
          </a:p>
          <a:p>
            <a:pPr lvl="1"/>
            <a:endParaRPr lang="en-CA" altLang="en-US" sz="2000" dirty="0">
              <a:solidFill>
                <a:schemeClr val="tx1">
                  <a:lumMod val="75000"/>
                </a:schemeClr>
              </a:solidFill>
              <a:latin typeface="Pathway Gothic One"/>
              <a:sym typeface="Pathway Gothic One"/>
            </a:endParaRPr>
          </a:p>
          <a:p>
            <a:pPr lvl="1"/>
            <a:endParaRPr lang="en-CA" altLang="en-US" sz="2000" dirty="0">
              <a:solidFill>
                <a:schemeClr val="tx1">
                  <a:lumMod val="75000"/>
                </a:schemeClr>
              </a:solidFill>
              <a:latin typeface="Pathway Gothic One"/>
              <a:sym typeface="Pathway Gothic One"/>
            </a:endParaRPr>
          </a:p>
          <a:p>
            <a:pPr lvl="1"/>
            <a:endParaRPr lang="en-CA" altLang="en-US" sz="2000" dirty="0">
              <a:latin typeface="Pathway Gothic One"/>
              <a:sym typeface="Pathway Gothic One"/>
            </a:endParaRPr>
          </a:p>
          <a:p>
            <a:pPr lvl="1"/>
            <a:endParaRPr lang="en-CA" altLang="en-US" sz="2000" dirty="0">
              <a:solidFill>
                <a:schemeClr val="tx1">
                  <a:lumMod val="75000"/>
                </a:schemeClr>
              </a:solidFill>
              <a:latin typeface="Pathway Gothic One"/>
              <a:sym typeface="Pathway Gothic One"/>
            </a:endParaRPr>
          </a:p>
          <a:p>
            <a:pPr lvl="1"/>
            <a:endParaRPr lang="en-CA" altLang="en-US" sz="2000" dirty="0">
              <a:solidFill>
                <a:schemeClr val="tx1">
                  <a:lumMod val="75000"/>
                </a:schemeClr>
              </a:solidFill>
              <a:latin typeface="Pathway Gothic One"/>
              <a:sym typeface="Pathway Gothic One"/>
            </a:endParaRPr>
          </a:p>
          <a:p>
            <a:pPr lvl="1"/>
            <a:endParaRPr lang="en-CA" altLang="en-US" sz="2000" dirty="0">
              <a:solidFill>
                <a:schemeClr val="tx1">
                  <a:lumMod val="75000"/>
                </a:schemeClr>
              </a:solidFill>
              <a:latin typeface="Pathway Gothic One"/>
              <a:sym typeface="Pathway Gothic One"/>
            </a:endParaRPr>
          </a:p>
          <a:p>
            <a:pPr lvl="1"/>
            <a:endParaRPr lang="en-CA" altLang="en-US" sz="36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A" altLang="en-US" sz="3600" dirty="0"/>
          </a:p>
          <a:p>
            <a:endParaRPr lang="en-CA" sz="3200" dirty="0">
              <a:solidFill>
                <a:srgbClr val="5F01D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35826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2"/>
          <p:cNvSpPr/>
          <p:nvPr/>
        </p:nvSpPr>
        <p:spPr>
          <a:xfrm>
            <a:off x="-360625" y="754025"/>
            <a:ext cx="538800" cy="645300"/>
          </a:xfrm>
          <a:prstGeom prst="rect">
            <a:avLst/>
          </a:prstGeom>
          <a:solidFill>
            <a:srgbClr val="FFAC00">
              <a:alpha val="2901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22"/>
          <p:cNvSpPr txBox="1">
            <a:spLocks noGrp="1"/>
          </p:cNvSpPr>
          <p:nvPr>
            <p:ph type="ctrTitle"/>
          </p:nvPr>
        </p:nvSpPr>
        <p:spPr>
          <a:xfrm>
            <a:off x="485376" y="276000"/>
            <a:ext cx="7966362" cy="14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" sz="3200" dirty="0">
                <a:solidFill>
                  <a:srgbClr val="5F01D1"/>
                </a:solidFill>
              </a:rPr>
              <a:t>Data Overview  </a:t>
            </a:r>
            <a:endParaRPr sz="3200" dirty="0">
              <a:solidFill>
                <a:srgbClr val="5F01D1"/>
              </a:solidFill>
            </a:endParaRPr>
          </a:p>
        </p:txBody>
      </p:sp>
      <p:sp>
        <p:nvSpPr>
          <p:cNvPr id="9" name="Google Shape;136;p22">
            <a:extLst>
              <a:ext uri="{FF2B5EF4-FFF2-40B4-BE49-F238E27FC236}">
                <a16:creationId xmlns:a16="http://schemas.microsoft.com/office/drawing/2014/main" id="{FB59470B-CC17-E048-B5D8-5925A6690667}"/>
              </a:ext>
            </a:extLst>
          </p:cNvPr>
          <p:cNvSpPr txBox="1">
            <a:spLocks/>
          </p:cNvSpPr>
          <p:nvPr/>
        </p:nvSpPr>
        <p:spPr>
          <a:xfrm>
            <a:off x="485376" y="4550229"/>
            <a:ext cx="7659163" cy="730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Pathway Gothic One"/>
              <a:buNone/>
              <a:defRPr sz="3000" b="0" i="0" u="none" strike="noStrike" cap="none">
                <a:solidFill>
                  <a:schemeClr val="accent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nton"/>
              <a:buNone/>
              <a:defRPr sz="3000" b="0" i="0" u="none" strike="noStrike" cap="none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nton"/>
              <a:buNone/>
              <a:defRPr sz="3000" b="0" i="0" u="none" strike="noStrike" cap="none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nton"/>
              <a:buNone/>
              <a:defRPr sz="3000" b="0" i="0" u="none" strike="noStrike" cap="none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nton"/>
              <a:buNone/>
              <a:defRPr sz="3000" b="0" i="0" u="none" strike="noStrike" cap="none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nton"/>
              <a:buNone/>
              <a:defRPr sz="3000" b="0" i="0" u="none" strike="noStrike" cap="none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nton"/>
              <a:buNone/>
              <a:defRPr sz="3000" b="0" i="0" u="none" strike="noStrike" cap="none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nton"/>
              <a:buNone/>
              <a:defRPr sz="3000" b="0" i="0" u="none" strike="noStrike" cap="none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nton"/>
              <a:buNone/>
              <a:defRPr sz="3000" b="0" i="0" u="none" strike="noStrike" cap="none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pPr lvl="1"/>
            <a:r>
              <a:rPr lang="en-CA" sz="2000" dirty="0">
                <a:solidFill>
                  <a:schemeClr val="tx1">
                    <a:lumMod val="75000"/>
                  </a:schemeClr>
                </a:solidFill>
                <a:latin typeface="Pathway Gothic One"/>
                <a:sym typeface="Pathway Gothic One"/>
              </a:rPr>
              <a:t>Sample of 5000 Potential Customers 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CA" sz="2000" dirty="0">
                <a:latin typeface="Pathway Gothic One"/>
                <a:sym typeface="Pathway Gothic One"/>
              </a:rPr>
              <a:t>Customer life stage and life cycle – Internal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CA" sz="2000" dirty="0">
                <a:latin typeface="Pathway Gothic One"/>
                <a:sym typeface="Pathway Gothic One"/>
              </a:rPr>
              <a:t>Other categories – Third Party Providers  </a:t>
            </a:r>
          </a:p>
          <a:p>
            <a:pPr lvl="1"/>
            <a:r>
              <a:rPr lang="en-CA" altLang="en-US" sz="2000" dirty="0">
                <a:solidFill>
                  <a:schemeClr val="tx1">
                    <a:lumMod val="75000"/>
                  </a:schemeClr>
                </a:solidFill>
                <a:latin typeface="Pathway Gothic One"/>
                <a:sym typeface="Pathway Gothic One"/>
              </a:rPr>
              <a:t>Information at Customer Level 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000" dirty="0">
                <a:sym typeface="Anton"/>
              </a:rPr>
              <a:t>Categorical Variables (customer attributes): life stage, life style, age group, income group, neighborhood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sz="2000" dirty="0">
                <a:sym typeface="Anton"/>
              </a:rPr>
              <a:t>Numerical Variables (customer spend in each category): grain, vegan bakery, exotic fruits and vegetables, organic drinks, pre-made salad, no-meat burger , gluten-free bakery , no-dairy 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endParaRPr lang="en-US" sz="2000" dirty="0">
              <a:sym typeface="Anton"/>
            </a:endParaRPr>
          </a:p>
          <a:p>
            <a:pPr lvl="0"/>
            <a:endParaRPr lang="es" sz="2000" dirty="0">
              <a:solidFill>
                <a:srgbClr val="5F01D1"/>
              </a:solidFill>
            </a:endParaRPr>
          </a:p>
          <a:p>
            <a:pPr lvl="0"/>
            <a:endParaRPr lang="en-US" sz="2000" dirty="0">
              <a:sym typeface="Anton"/>
            </a:endParaRPr>
          </a:p>
          <a:p>
            <a:pPr lvl="1"/>
            <a:endParaRPr lang="en-CA" altLang="en-US" sz="2000" dirty="0">
              <a:solidFill>
                <a:schemeClr val="tx1">
                  <a:lumMod val="75000"/>
                </a:schemeClr>
              </a:solidFill>
              <a:latin typeface="Pathway Gothic One"/>
              <a:sym typeface="Pathway Gothic One"/>
            </a:endParaRPr>
          </a:p>
          <a:p>
            <a:pPr lvl="1"/>
            <a:endParaRPr lang="en-CA" altLang="en-US" sz="2000" dirty="0">
              <a:solidFill>
                <a:schemeClr val="tx1">
                  <a:lumMod val="75000"/>
                </a:schemeClr>
              </a:solidFill>
              <a:latin typeface="Pathway Gothic One"/>
              <a:sym typeface="Pathway Gothic One"/>
            </a:endParaRPr>
          </a:p>
          <a:p>
            <a:pPr lvl="1"/>
            <a:endParaRPr lang="en-CA" altLang="en-US" sz="2000" dirty="0">
              <a:latin typeface="Pathway Gothic One"/>
              <a:sym typeface="Pathway Gothic One"/>
            </a:endParaRPr>
          </a:p>
          <a:p>
            <a:pPr lvl="1"/>
            <a:endParaRPr lang="en-CA" altLang="en-US" sz="2000" dirty="0">
              <a:solidFill>
                <a:schemeClr val="tx1">
                  <a:lumMod val="75000"/>
                </a:schemeClr>
              </a:solidFill>
              <a:latin typeface="Pathway Gothic One"/>
              <a:sym typeface="Pathway Gothic One"/>
            </a:endParaRPr>
          </a:p>
          <a:p>
            <a:pPr lvl="1"/>
            <a:endParaRPr lang="en-CA" altLang="en-US" sz="2000" dirty="0">
              <a:solidFill>
                <a:schemeClr val="tx1">
                  <a:lumMod val="75000"/>
                </a:schemeClr>
              </a:solidFill>
              <a:latin typeface="Pathway Gothic One"/>
              <a:sym typeface="Pathway Gothic One"/>
            </a:endParaRPr>
          </a:p>
          <a:p>
            <a:pPr lvl="1"/>
            <a:endParaRPr lang="en-CA" altLang="en-US" sz="2000" dirty="0">
              <a:solidFill>
                <a:schemeClr val="tx1">
                  <a:lumMod val="75000"/>
                </a:schemeClr>
              </a:solidFill>
              <a:latin typeface="Pathway Gothic One"/>
              <a:sym typeface="Pathway Gothic One"/>
            </a:endParaRPr>
          </a:p>
          <a:p>
            <a:pPr lvl="1"/>
            <a:endParaRPr lang="en-CA" altLang="en-US" sz="36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CA" altLang="en-US" sz="3600" dirty="0"/>
          </a:p>
          <a:p>
            <a:endParaRPr lang="en-CA" sz="3200" dirty="0">
              <a:solidFill>
                <a:srgbClr val="5F01D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94830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2"/>
          <p:cNvSpPr/>
          <p:nvPr/>
        </p:nvSpPr>
        <p:spPr>
          <a:xfrm>
            <a:off x="-360625" y="754025"/>
            <a:ext cx="538800" cy="645300"/>
          </a:xfrm>
          <a:prstGeom prst="rect">
            <a:avLst/>
          </a:prstGeom>
          <a:solidFill>
            <a:srgbClr val="FFAC00">
              <a:alpha val="2901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22"/>
          <p:cNvSpPr txBox="1">
            <a:spLocks noGrp="1"/>
          </p:cNvSpPr>
          <p:nvPr>
            <p:ph type="ctrTitle"/>
          </p:nvPr>
        </p:nvSpPr>
        <p:spPr>
          <a:xfrm>
            <a:off x="255325" y="276000"/>
            <a:ext cx="7265253" cy="1123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s" sz="3200" dirty="0">
                <a:solidFill>
                  <a:srgbClr val="5F01D1"/>
                </a:solidFill>
              </a:rPr>
              <a:t>Data Understanding  </a:t>
            </a:r>
            <a:br>
              <a:rPr lang="es" sz="3200" dirty="0">
                <a:solidFill>
                  <a:srgbClr val="5F01D1"/>
                </a:solidFill>
              </a:rPr>
            </a:br>
            <a:endParaRPr sz="3200" dirty="0">
              <a:solidFill>
                <a:srgbClr val="5F01D1"/>
              </a:solidFill>
            </a:endParaRPr>
          </a:p>
        </p:txBody>
      </p:sp>
      <p:sp>
        <p:nvSpPr>
          <p:cNvPr id="9" name="Google Shape;136;p22">
            <a:extLst>
              <a:ext uri="{FF2B5EF4-FFF2-40B4-BE49-F238E27FC236}">
                <a16:creationId xmlns:a16="http://schemas.microsoft.com/office/drawing/2014/main" id="{FB59470B-CC17-E048-B5D8-5925A6690667}"/>
              </a:ext>
            </a:extLst>
          </p:cNvPr>
          <p:cNvSpPr txBox="1">
            <a:spLocks/>
          </p:cNvSpPr>
          <p:nvPr/>
        </p:nvSpPr>
        <p:spPr>
          <a:xfrm>
            <a:off x="255325" y="754026"/>
            <a:ext cx="3831928" cy="4472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Pathway Gothic One"/>
              <a:buNone/>
              <a:defRPr sz="3000" b="0" i="0" u="none" strike="noStrike" cap="none">
                <a:solidFill>
                  <a:schemeClr val="accent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nton"/>
              <a:buNone/>
              <a:defRPr sz="3000" b="0" i="0" u="none" strike="noStrike" cap="none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nton"/>
              <a:buNone/>
              <a:defRPr sz="3000" b="0" i="0" u="none" strike="noStrike" cap="none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nton"/>
              <a:buNone/>
              <a:defRPr sz="3000" b="0" i="0" u="none" strike="noStrike" cap="none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nton"/>
              <a:buNone/>
              <a:defRPr sz="3000" b="0" i="0" u="none" strike="noStrike" cap="none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nton"/>
              <a:buNone/>
              <a:defRPr sz="3000" b="0" i="0" u="none" strike="noStrike" cap="none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nton"/>
              <a:buNone/>
              <a:defRPr sz="3000" b="0" i="0" u="none" strike="noStrike" cap="none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nton"/>
              <a:buNone/>
              <a:defRPr sz="3000" b="0" i="0" u="none" strike="noStrike" cap="none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nton"/>
              <a:buNone/>
              <a:defRPr sz="3000" b="0" i="0" u="none" strike="noStrike" cap="none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pPr lvl="1"/>
            <a:r>
              <a:rPr lang="en-CA" sz="2000" dirty="0">
                <a:solidFill>
                  <a:schemeClr val="tx1">
                    <a:lumMod val="75000"/>
                  </a:schemeClr>
                </a:solidFill>
                <a:latin typeface="Pathway Gothic One"/>
                <a:sym typeface="Pathway Gothic One"/>
              </a:rPr>
              <a:t>Missing Values 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CA" sz="2000" dirty="0">
                <a:latin typeface="Pathway Gothic One"/>
                <a:sym typeface="Pathway Gothic One"/>
              </a:rPr>
              <a:t>Life Stage 13%, Age Group 10%, Income Group 10%, Life Style 25%, Neighborhood 10%  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CA" sz="2000" dirty="0">
              <a:solidFill>
                <a:schemeClr val="tx1">
                  <a:lumMod val="75000"/>
                </a:schemeClr>
              </a:solidFill>
              <a:latin typeface="Pathway Gothic One"/>
              <a:sym typeface="Pathway Gothic One"/>
            </a:endParaRP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CA" sz="2000" dirty="0">
                <a:solidFill>
                  <a:schemeClr val="tx1">
                    <a:lumMod val="75000"/>
                  </a:schemeClr>
                </a:solidFill>
                <a:latin typeface="Pathway Gothic One"/>
                <a:sym typeface="Pathway Gothic One"/>
              </a:rPr>
              <a:t>53% </a:t>
            </a:r>
            <a:r>
              <a:rPr lang="en-CA" sz="2000" dirty="0">
                <a:latin typeface="Pathway Gothic One"/>
                <a:sym typeface="Pathway Gothic One"/>
              </a:rPr>
              <a:t>rows of customer records have at least one missing value</a:t>
            </a:r>
          </a:p>
          <a:p>
            <a:pPr lvl="1"/>
            <a:endParaRPr lang="en-CA" sz="2000" dirty="0">
              <a:solidFill>
                <a:schemeClr val="tx1">
                  <a:lumMod val="75000"/>
                </a:schemeClr>
              </a:solidFill>
              <a:latin typeface="Pathway Gothic One"/>
              <a:sym typeface="Pathway Gothic One"/>
            </a:endParaRPr>
          </a:p>
          <a:p>
            <a:pPr lvl="1"/>
            <a:r>
              <a:rPr lang="en-CA" sz="2000" dirty="0">
                <a:solidFill>
                  <a:schemeClr val="tx1">
                    <a:lumMod val="75000"/>
                  </a:schemeClr>
                </a:solidFill>
                <a:latin typeface="Pathway Gothic One"/>
                <a:sym typeface="Pathway Gothic One"/>
              </a:rPr>
              <a:t>Numerical Variables 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CA" sz="2000" dirty="0">
                <a:latin typeface="Pathway Gothic One"/>
                <a:sym typeface="Pathway Gothic One"/>
              </a:rPr>
              <a:t>All categories are </a:t>
            </a:r>
            <a:r>
              <a:rPr lang="en-CA" sz="2000" dirty="0">
                <a:solidFill>
                  <a:schemeClr val="tx1">
                    <a:lumMod val="75000"/>
                  </a:schemeClr>
                </a:solidFill>
                <a:latin typeface="Pathway Gothic One"/>
                <a:sym typeface="Pathway Gothic One"/>
              </a:rPr>
              <a:t>highly correlated </a:t>
            </a:r>
          </a:p>
          <a:p>
            <a:pPr lvl="1"/>
            <a:endParaRPr lang="en-CA" sz="2000" dirty="0">
              <a:solidFill>
                <a:schemeClr val="tx1">
                  <a:lumMod val="75000"/>
                </a:schemeClr>
              </a:solidFill>
              <a:latin typeface="Pathway Gothic One"/>
              <a:sym typeface="Pathway Gothic One"/>
            </a:endParaRPr>
          </a:p>
          <a:p>
            <a:pPr lvl="1"/>
            <a:endParaRPr lang="en-CA" sz="2000" dirty="0">
              <a:latin typeface="Pathway Gothic One"/>
              <a:sym typeface="Pathway Gothic One"/>
            </a:endParaRPr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07E4F835-1378-084C-B0A3-3ADBF2CA97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7253" y="754025"/>
            <a:ext cx="4417868" cy="3346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5338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2"/>
          <p:cNvSpPr/>
          <p:nvPr/>
        </p:nvSpPr>
        <p:spPr>
          <a:xfrm>
            <a:off x="-360625" y="754025"/>
            <a:ext cx="538800" cy="645300"/>
          </a:xfrm>
          <a:prstGeom prst="rect">
            <a:avLst/>
          </a:prstGeom>
          <a:solidFill>
            <a:srgbClr val="FFAC00">
              <a:alpha val="2901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22"/>
          <p:cNvSpPr/>
          <p:nvPr/>
        </p:nvSpPr>
        <p:spPr>
          <a:xfrm>
            <a:off x="7996225" y="3142975"/>
            <a:ext cx="662400" cy="1612500"/>
          </a:xfrm>
          <a:prstGeom prst="rect">
            <a:avLst/>
          </a:prstGeom>
          <a:solidFill>
            <a:srgbClr val="8687D1">
              <a:alpha val="52941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22"/>
          <p:cNvSpPr txBox="1">
            <a:spLocks noGrp="1"/>
          </p:cNvSpPr>
          <p:nvPr>
            <p:ph type="ctrTitle"/>
          </p:nvPr>
        </p:nvSpPr>
        <p:spPr>
          <a:xfrm>
            <a:off x="255325" y="276000"/>
            <a:ext cx="7265253" cy="1123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s" sz="3200" dirty="0">
                <a:solidFill>
                  <a:srgbClr val="5F01D1"/>
                </a:solidFill>
              </a:rPr>
              <a:t>Data Understanding  </a:t>
            </a:r>
            <a:br>
              <a:rPr lang="es" sz="3200" dirty="0">
                <a:solidFill>
                  <a:srgbClr val="5F01D1"/>
                </a:solidFill>
              </a:rPr>
            </a:br>
            <a:endParaRPr sz="3200" dirty="0">
              <a:solidFill>
                <a:srgbClr val="5F01D1"/>
              </a:solidFill>
            </a:endParaRPr>
          </a:p>
        </p:txBody>
      </p:sp>
      <p:sp>
        <p:nvSpPr>
          <p:cNvPr id="9" name="Google Shape;136;p22">
            <a:extLst>
              <a:ext uri="{FF2B5EF4-FFF2-40B4-BE49-F238E27FC236}">
                <a16:creationId xmlns:a16="http://schemas.microsoft.com/office/drawing/2014/main" id="{FB59470B-CC17-E048-B5D8-5925A6690667}"/>
              </a:ext>
            </a:extLst>
          </p:cNvPr>
          <p:cNvSpPr txBox="1">
            <a:spLocks/>
          </p:cNvSpPr>
          <p:nvPr/>
        </p:nvSpPr>
        <p:spPr>
          <a:xfrm>
            <a:off x="255325" y="1751798"/>
            <a:ext cx="3162789" cy="3474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Pathway Gothic One"/>
              <a:buNone/>
              <a:defRPr sz="3000" b="0" i="0" u="none" strike="noStrike" cap="none">
                <a:solidFill>
                  <a:schemeClr val="accent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nton"/>
              <a:buNone/>
              <a:defRPr sz="3000" b="0" i="0" u="none" strike="noStrike" cap="none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nton"/>
              <a:buNone/>
              <a:defRPr sz="3000" b="0" i="0" u="none" strike="noStrike" cap="none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nton"/>
              <a:buNone/>
              <a:defRPr sz="3000" b="0" i="0" u="none" strike="noStrike" cap="none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nton"/>
              <a:buNone/>
              <a:defRPr sz="3000" b="0" i="0" u="none" strike="noStrike" cap="none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nton"/>
              <a:buNone/>
              <a:defRPr sz="3000" b="0" i="0" u="none" strike="noStrike" cap="none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nton"/>
              <a:buNone/>
              <a:defRPr sz="3000" b="0" i="0" u="none" strike="noStrike" cap="none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nton"/>
              <a:buNone/>
              <a:defRPr sz="3000" b="0" i="0" u="none" strike="noStrike" cap="none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nton"/>
              <a:buNone/>
              <a:defRPr sz="3000" b="0" i="0" u="none" strike="noStrike" cap="none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CA" sz="1800" dirty="0">
                <a:latin typeface="Pathway Gothic One"/>
                <a:sym typeface="Pathway Gothic One"/>
              </a:rPr>
              <a:t>On average, moms with at least a child or a baby spend the most, seniors spend the least 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CA" sz="1800" dirty="0">
                <a:latin typeface="Pathway Gothic One"/>
                <a:sym typeface="Pathway Gothic One"/>
              </a:rPr>
              <a:t>Income is inversely related with average spend 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CA" sz="1800" dirty="0">
                <a:latin typeface="Pathway Gothic One"/>
                <a:sym typeface="Pathway Gothic One"/>
              </a:rPr>
              <a:t>The youngest group spends 1.5 times as much as the oldest group 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CA" sz="1800" dirty="0">
                <a:latin typeface="Pathway Gothic One"/>
                <a:sym typeface="Pathway Gothic One"/>
              </a:rPr>
              <a:t>Customers in rural areas spend more than customers in urban areas 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CA" sz="1800" dirty="0">
                <a:latin typeface="Pathway Gothic One"/>
                <a:sym typeface="Pathway Gothic One"/>
              </a:rPr>
              <a:t>Time sensitive customers tend to spend more than health conscious customers 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CA" sz="2000" dirty="0">
              <a:latin typeface="Pathway Gothic One"/>
              <a:sym typeface="Pathway Gothic One"/>
            </a:endParaRPr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CA" sz="2000" dirty="0">
              <a:solidFill>
                <a:schemeClr val="tx1">
                  <a:lumMod val="75000"/>
                </a:schemeClr>
              </a:solidFill>
              <a:latin typeface="Pathway Gothic One"/>
              <a:sym typeface="Pathway Gothic One"/>
            </a:endParaRPr>
          </a:p>
          <a:p>
            <a:pPr lvl="1"/>
            <a:endParaRPr lang="en-CA" sz="2000" dirty="0">
              <a:solidFill>
                <a:schemeClr val="tx1">
                  <a:lumMod val="75000"/>
                </a:schemeClr>
              </a:solidFill>
              <a:latin typeface="Pathway Gothic One"/>
              <a:sym typeface="Pathway Gothic One"/>
            </a:endParaRPr>
          </a:p>
          <a:p>
            <a:pPr lvl="1"/>
            <a:endParaRPr lang="en-CA" sz="2000" dirty="0">
              <a:latin typeface="Pathway Gothic One"/>
              <a:sym typeface="Pathway Gothic One"/>
            </a:endParaRP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80CBF280-7645-414B-BD81-21B951A544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4412" y="0"/>
            <a:ext cx="549958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2886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36;p22">
            <a:extLst>
              <a:ext uri="{FF2B5EF4-FFF2-40B4-BE49-F238E27FC236}">
                <a16:creationId xmlns:a16="http://schemas.microsoft.com/office/drawing/2014/main" id="{38C3AEE5-D86E-934B-B7B5-A13C968125EA}"/>
              </a:ext>
            </a:extLst>
          </p:cNvPr>
          <p:cNvSpPr txBox="1">
            <a:spLocks/>
          </p:cNvSpPr>
          <p:nvPr/>
        </p:nvSpPr>
        <p:spPr>
          <a:xfrm>
            <a:off x="64257" y="751114"/>
            <a:ext cx="2619365" cy="49587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Pathway Gothic One"/>
              <a:buNone/>
              <a:defRPr sz="3000" b="0" i="0" u="none" strike="noStrike" cap="none">
                <a:solidFill>
                  <a:schemeClr val="accent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nton"/>
              <a:buNone/>
              <a:defRPr sz="3000" b="0" i="0" u="none" strike="noStrike" cap="none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nton"/>
              <a:buNone/>
              <a:defRPr sz="3000" b="0" i="0" u="none" strike="noStrike" cap="none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nton"/>
              <a:buNone/>
              <a:defRPr sz="3000" b="0" i="0" u="none" strike="noStrike" cap="none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nton"/>
              <a:buNone/>
              <a:defRPr sz="3000" b="0" i="0" u="none" strike="noStrike" cap="none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nton"/>
              <a:buNone/>
              <a:defRPr sz="3000" b="0" i="0" u="none" strike="noStrike" cap="none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nton"/>
              <a:buNone/>
              <a:defRPr sz="3000" b="0" i="0" u="none" strike="noStrike" cap="none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nton"/>
              <a:buNone/>
              <a:defRPr sz="3000" b="0" i="0" u="none" strike="noStrike" cap="none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nton"/>
              <a:buNone/>
              <a:defRPr sz="3000" b="0" i="0" u="none" strike="noStrike" cap="none"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pPr lvl="1"/>
            <a:endParaRPr lang="en-CA" sz="2000" dirty="0">
              <a:latin typeface="Pathway Gothic One"/>
              <a:sym typeface="Pathway Gothic One"/>
            </a:endParaRPr>
          </a:p>
          <a:p>
            <a:pPr lvl="1"/>
            <a:r>
              <a:rPr lang="en-CA" sz="2000" dirty="0">
                <a:solidFill>
                  <a:schemeClr val="tx1">
                    <a:lumMod val="75000"/>
                  </a:schemeClr>
                </a:solidFill>
                <a:latin typeface="Pathway Gothic One"/>
                <a:sym typeface="Pathway Gothic One"/>
              </a:rPr>
              <a:t>Missing value imputation</a:t>
            </a:r>
          </a:p>
          <a:p>
            <a:pPr lvl="1"/>
            <a:endParaRPr lang="en-CA" sz="2000" dirty="0">
              <a:solidFill>
                <a:schemeClr val="tx1">
                  <a:lumMod val="75000"/>
                </a:schemeClr>
              </a:solidFill>
              <a:latin typeface="Pathway Gothic One"/>
              <a:sym typeface="Pathway Gothic One"/>
            </a:endParaRP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CA" sz="1800" dirty="0">
                <a:latin typeface="Pathway Gothic One"/>
                <a:sym typeface="Pathway Gothic One"/>
              </a:rPr>
              <a:t>Within each variable, the missing category has a similar distribution as other categories except for neighborhood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CA" sz="1800" dirty="0">
              <a:latin typeface="Pathway Gothic One"/>
              <a:sym typeface="Pathway Gothic One"/>
            </a:endParaRP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CA" sz="1800" dirty="0">
                <a:latin typeface="Pathway Gothic One"/>
                <a:sym typeface="Pathway Gothic One"/>
              </a:rPr>
              <a:t>Missing value groups stand in different positions in each category in terms of average annual spend</a:t>
            </a:r>
          </a:p>
          <a:p>
            <a:pPr lvl="1"/>
            <a:endParaRPr lang="en-CA" sz="1800" dirty="0">
              <a:latin typeface="Pathway Gothic One"/>
              <a:sym typeface="Pathway Gothic One"/>
            </a:endParaRPr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CA" sz="2000" dirty="0">
              <a:latin typeface="Pathway Gothic One"/>
              <a:sym typeface="Pathway Gothic One"/>
            </a:endParaRPr>
          </a:p>
          <a:p>
            <a:pPr lvl="1"/>
            <a:endParaRPr lang="en-CA" sz="2000" dirty="0">
              <a:latin typeface="Pathway Gothic One"/>
              <a:sym typeface="Pathway Gothic One"/>
            </a:endParaRPr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CA" sz="2000" dirty="0">
              <a:latin typeface="Pathway Gothic One"/>
              <a:sym typeface="Pathway Gothic One"/>
            </a:endParaRPr>
          </a:p>
          <a:p>
            <a:pPr lvl="1"/>
            <a:endParaRPr lang="en-CA" sz="2000" dirty="0">
              <a:latin typeface="Pathway Gothic One"/>
              <a:sym typeface="Pathway Gothic One"/>
            </a:endParaRPr>
          </a:p>
        </p:txBody>
      </p:sp>
      <p:sp>
        <p:nvSpPr>
          <p:cNvPr id="12" name="Google Shape;136;p22">
            <a:extLst>
              <a:ext uri="{FF2B5EF4-FFF2-40B4-BE49-F238E27FC236}">
                <a16:creationId xmlns:a16="http://schemas.microsoft.com/office/drawing/2014/main" id="{4F8E4318-392A-DA4B-92F9-519EDE09826A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244440" y="751114"/>
            <a:ext cx="7265253" cy="494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l"/>
            <a:r>
              <a:rPr lang="es" sz="3200" dirty="0">
                <a:solidFill>
                  <a:srgbClr val="5F01D1"/>
                </a:solidFill>
              </a:rPr>
              <a:t>Data Preprocessing </a:t>
            </a:r>
            <a:br>
              <a:rPr lang="es" sz="3200" dirty="0">
                <a:solidFill>
                  <a:srgbClr val="5F01D1"/>
                </a:solidFill>
              </a:rPr>
            </a:br>
            <a:r>
              <a:rPr lang="es" sz="3200" dirty="0">
                <a:solidFill>
                  <a:srgbClr val="5F01D1"/>
                </a:solidFill>
              </a:rPr>
              <a:t> </a:t>
            </a:r>
            <a:br>
              <a:rPr lang="es" sz="3200" dirty="0">
                <a:solidFill>
                  <a:srgbClr val="5F01D1"/>
                </a:solidFill>
              </a:rPr>
            </a:br>
            <a:endParaRPr sz="3200" dirty="0">
              <a:solidFill>
                <a:srgbClr val="5F01D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98093A-6F7E-614E-A11C-9CFF741D16E3}"/>
              </a:ext>
            </a:extLst>
          </p:cNvPr>
          <p:cNvSpPr txBox="1"/>
          <p:nvPr/>
        </p:nvSpPr>
        <p:spPr>
          <a:xfrm>
            <a:off x="2863545" y="3251474"/>
            <a:ext cx="29452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800" dirty="0">
                <a:solidFill>
                  <a:schemeClr val="accent1"/>
                </a:solidFill>
                <a:latin typeface="Pathway Gothic One"/>
                <a:sym typeface="Pathway Gothic One"/>
              </a:rPr>
              <a:t>Impute the missing values by </a:t>
            </a:r>
            <a:r>
              <a:rPr lang="en-US" sz="1800" dirty="0">
                <a:solidFill>
                  <a:srgbClr val="5F01D1"/>
                </a:solidFill>
                <a:latin typeface="Pathway Gothic One"/>
                <a:sym typeface="Pathway Gothic One"/>
              </a:rPr>
              <a:t>padding</a:t>
            </a:r>
            <a:r>
              <a:rPr lang="en-CA" sz="1800" dirty="0">
                <a:solidFill>
                  <a:schemeClr val="accent1"/>
                </a:solidFill>
                <a:latin typeface="Pathway Gothic One"/>
                <a:sym typeface="Pathway Gothic One"/>
              </a:rPr>
              <a:t> except for neighborhood because its ‘NA’ category is far from others 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CD470C8-EFE7-6749-89BA-E525C089144C}"/>
              </a:ext>
            </a:extLst>
          </p:cNvPr>
          <p:cNvSpPr txBox="1"/>
          <p:nvPr/>
        </p:nvSpPr>
        <p:spPr>
          <a:xfrm>
            <a:off x="5916706" y="2384313"/>
            <a:ext cx="4073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5F01D1"/>
                </a:solidFill>
                <a:latin typeface="Pathway Gothic One"/>
              </a:rPr>
              <a:t>Total Annual Spend Distribution Graphs </a:t>
            </a:r>
            <a:endParaRPr lang="en-US" sz="1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B59D5D-9AB2-0642-A89A-5A82524EE55B}"/>
              </a:ext>
            </a:extLst>
          </p:cNvPr>
          <p:cNvSpPr txBox="1"/>
          <p:nvPr/>
        </p:nvSpPr>
        <p:spPr>
          <a:xfrm>
            <a:off x="2862691" y="728183"/>
            <a:ext cx="176681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rgbClr val="5F01D1"/>
                </a:solidFill>
                <a:latin typeface="Pathway Gothic One"/>
              </a:rPr>
              <a:t>Neighborhood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BE55EC-D337-4445-A345-F2D2D9316D54}"/>
              </a:ext>
            </a:extLst>
          </p:cNvPr>
          <p:cNvSpPr txBox="1"/>
          <p:nvPr/>
        </p:nvSpPr>
        <p:spPr>
          <a:xfrm>
            <a:off x="5808813" y="122118"/>
            <a:ext cx="1180777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rgbClr val="5F01D1"/>
                </a:solidFill>
                <a:latin typeface="Pathway Gothic One"/>
              </a:rPr>
              <a:t>Income</a:t>
            </a:r>
          </a:p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F363024-480D-AC4F-80E7-2DBA1608B51C}"/>
              </a:ext>
            </a:extLst>
          </p:cNvPr>
          <p:cNvSpPr txBox="1"/>
          <p:nvPr/>
        </p:nvSpPr>
        <p:spPr>
          <a:xfrm>
            <a:off x="5928305" y="2754312"/>
            <a:ext cx="1180777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rgbClr val="5F01D1"/>
                </a:solidFill>
                <a:latin typeface="Pathway Gothic One"/>
              </a:rPr>
              <a:t>Age</a:t>
            </a:r>
          </a:p>
          <a:p>
            <a:endParaRPr lang="en-US" dirty="0"/>
          </a:p>
        </p:txBody>
      </p:sp>
      <p:pic>
        <p:nvPicPr>
          <p:cNvPr id="30721" name="Picture 1" descr="C:\Users\lenovo\AppData\Roaming\Tencent\Users\794652582\QQ\WinTemp\RichOle\{C9DSC}L48`1H[MA$KYL[{D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942178" y="3146156"/>
            <a:ext cx="3201821" cy="1997342"/>
          </a:xfrm>
          <a:prstGeom prst="rect">
            <a:avLst/>
          </a:prstGeom>
          <a:noFill/>
        </p:spPr>
      </p:pic>
      <p:pic>
        <p:nvPicPr>
          <p:cNvPr id="30722" name="Picture 2" descr="C:\Users\lenovo\AppData\Roaming\Tencent\Users\794652582\QQ\WinTemp\RichOle\E[NKV~%EJUNKJNOS6KYF1%5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719955" y="1038389"/>
            <a:ext cx="3074931" cy="1976032"/>
          </a:xfrm>
          <a:prstGeom prst="rect">
            <a:avLst/>
          </a:prstGeom>
          <a:noFill/>
        </p:spPr>
      </p:pic>
      <p:pic>
        <p:nvPicPr>
          <p:cNvPr id="30723" name="Picture 3" descr="C:\Users\lenovo\AppData\Roaming\Tencent\Users\794652582\QQ\WinTemp\RichOle\M([9_2FE3SM{)T82OY}[)0P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831218" y="441703"/>
            <a:ext cx="3312781" cy="189854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73646409"/>
      </p:ext>
    </p:extLst>
  </p:cSld>
  <p:clrMapOvr>
    <a:masterClrMapping/>
  </p:clrMapOvr>
</p:sld>
</file>

<file path=ppt/theme/theme1.xml><?xml version="1.0" encoding="utf-8"?>
<a:theme xmlns:a="http://schemas.openxmlformats.org/drawingml/2006/main" name="Restaurant Marketing Plan ">
  <a:themeElements>
    <a:clrScheme name="Simple Light">
      <a:dk1>
        <a:srgbClr val="BCA1EE"/>
      </a:dk1>
      <a:lt1>
        <a:srgbClr val="F3F3F3"/>
      </a:lt1>
      <a:dk2>
        <a:srgbClr val="666666"/>
      </a:dk2>
      <a:lt2>
        <a:srgbClr val="EEEEEE"/>
      </a:lt2>
      <a:accent1>
        <a:srgbClr val="8687D1"/>
      </a:accent1>
      <a:accent2>
        <a:srgbClr val="3B5C36"/>
      </a:accent2>
      <a:accent3>
        <a:srgbClr val="FF9900"/>
      </a:accent3>
      <a:accent4>
        <a:srgbClr val="FF990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7572</TotalTime>
  <Words>1232</Words>
  <Application>Microsoft Macintosh PowerPoint</Application>
  <PresentationFormat>On-screen Show (16:9)</PresentationFormat>
  <Paragraphs>245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Anton</vt:lpstr>
      <vt:lpstr>Pathway Gothic One</vt:lpstr>
      <vt:lpstr>Fira Sans Extra Condensed Medium</vt:lpstr>
      <vt:lpstr>Antic</vt:lpstr>
      <vt:lpstr>Arial</vt:lpstr>
      <vt:lpstr>Restaurant Marketing Plan </vt:lpstr>
      <vt:lpstr>Healthy Treats Case Study</vt:lpstr>
      <vt:lpstr>Agenda </vt:lpstr>
      <vt:lpstr>Background  </vt:lpstr>
      <vt:lpstr>Business Objectives</vt:lpstr>
      <vt:lpstr>Analytical Approach and Assumption </vt:lpstr>
      <vt:lpstr>Data Overview  </vt:lpstr>
      <vt:lpstr>Data Understanding   </vt:lpstr>
      <vt:lpstr>Data Understanding   </vt:lpstr>
      <vt:lpstr>Data Preprocessing    </vt:lpstr>
      <vt:lpstr>Data Preprocessing    </vt:lpstr>
      <vt:lpstr>Data Preprocessing    </vt:lpstr>
      <vt:lpstr>Data Preprocessing </vt:lpstr>
      <vt:lpstr>Part I Analysis Overview</vt:lpstr>
      <vt:lpstr>Key Findings I </vt:lpstr>
      <vt:lpstr>Key Findings II </vt:lpstr>
      <vt:lpstr>Key Findings III </vt:lpstr>
      <vt:lpstr>What’s next ?  </vt:lpstr>
      <vt:lpstr>Part II Analysis Overview</vt:lpstr>
      <vt:lpstr>Part II Analysis Overview</vt:lpstr>
      <vt:lpstr>Part II Analysis Overview  </vt:lpstr>
      <vt:lpstr>Key Findings I   </vt:lpstr>
      <vt:lpstr>Key Findings II  </vt:lpstr>
      <vt:lpstr>Recommendations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Lianxin Yu</cp:lastModifiedBy>
  <cp:revision>174</cp:revision>
  <dcterms:modified xsi:type="dcterms:W3CDTF">2020-05-24T14:19:43Z</dcterms:modified>
</cp:coreProperties>
</file>